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9"/>
  </p:notesMasterIdLst>
  <p:sldIdLst>
    <p:sldId id="2147376467" r:id="rId3"/>
    <p:sldId id="472" r:id="rId4"/>
    <p:sldId id="376" r:id="rId5"/>
    <p:sldId id="474" r:id="rId6"/>
    <p:sldId id="379" r:id="rId7"/>
    <p:sldId id="471" r:id="rId8"/>
  </p:sldIdLst>
  <p:sldSz cx="12192000" cy="6858000"/>
  <p:notesSz cx="7010400" cy="92964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Zq2UJnjVjwnJIvVgNCfKA3/wM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>
        <p:guide orient="horz" pos="2165"/>
        <p:guide pos="3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64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367" cy="46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456" y="0"/>
            <a:ext cx="3037366" cy="46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567" y="4416342"/>
            <a:ext cx="5609267" cy="418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530"/>
            <a:ext cx="3037367" cy="46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456" y="8829530"/>
            <a:ext cx="3037366" cy="46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700567" y="4416342"/>
            <a:ext cx="5609267" cy="418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971456" y="8829530"/>
            <a:ext cx="3037366" cy="46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179388"/>
            <a:ext cx="2940050" cy="1654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0825" y="2134139"/>
            <a:ext cx="6578600" cy="7160685"/>
          </a:xfrm>
        </p:spPr>
        <p:txBody>
          <a:bodyPr wrap="none">
            <a:noAutofit/>
          </a:bodyPr>
          <a:lstStyle/>
          <a:p>
            <a:endParaRPr lang="en-US" sz="2000" dirty="0"/>
          </a:p>
          <a:p>
            <a:r>
              <a:rPr lang="en-US" sz="2000" dirty="0"/>
              <a:t>ISSCC is the first of five financially sponsored </a:t>
            </a:r>
          </a:p>
          <a:p>
            <a:r>
              <a:rPr lang="en-US" sz="2000" dirty="0"/>
              <a:t>conferences listed on the left of the slide</a:t>
            </a:r>
          </a:p>
          <a:p>
            <a:r>
              <a:rPr lang="en-US" sz="2000" dirty="0"/>
              <a:t>We hope to see you at some of these events.</a:t>
            </a:r>
          </a:p>
          <a:p>
            <a:endParaRPr lang="en-US" sz="2000" dirty="0"/>
          </a:p>
          <a:p>
            <a:r>
              <a:rPr lang="en-US" sz="2000" dirty="0"/>
              <a:t>Also, the society is a technical co-sponsor for 12 other</a:t>
            </a:r>
          </a:p>
          <a:p>
            <a:r>
              <a:rPr lang="en-US" sz="2000" dirty="0"/>
              <a:t> conferences listed on the right slide of the slide.</a:t>
            </a:r>
          </a:p>
          <a:p>
            <a:endParaRPr lang="en-US" dirty="0"/>
          </a:p>
          <a:p>
            <a:r>
              <a:rPr lang="en-US" sz="2000" dirty="0"/>
              <a:t>They include 3 new international collaborations this year- </a:t>
            </a:r>
          </a:p>
          <a:p>
            <a:endParaRPr lang="en-US" sz="1050" dirty="0"/>
          </a:p>
          <a:p>
            <a:r>
              <a:rPr lang="en-US" sz="2000" dirty="0"/>
              <a:t>VLSID in India that was held in January</a:t>
            </a:r>
          </a:p>
          <a:p>
            <a:r>
              <a:rPr lang="en-US" sz="2000" dirty="0"/>
              <a:t>LASCAF in Uruguay at the end of February   </a:t>
            </a:r>
          </a:p>
          <a:p>
            <a:r>
              <a:rPr lang="en-US" sz="2000" dirty="0"/>
              <a:t>and CAFÉ to be held in Greece in the Fall   </a:t>
            </a:r>
          </a:p>
          <a:p>
            <a:endParaRPr lang="en-US" sz="2000" dirty="0"/>
          </a:p>
          <a:p>
            <a:r>
              <a:rPr lang="en-US" sz="2000" dirty="0"/>
              <a:t>AND we are announcing a new SSCS workshop CHISIC </a:t>
            </a:r>
          </a:p>
          <a:p>
            <a:r>
              <a:rPr lang="en-US" sz="2000" dirty="0"/>
              <a:t>focused on </a:t>
            </a:r>
            <a:r>
              <a:rPr lang="en-US" sz="2000" dirty="0" err="1"/>
              <a:t>chiplet</a:t>
            </a:r>
            <a:r>
              <a:rPr lang="en-US" sz="2000" dirty="0"/>
              <a:t> design is  co-located with CICC in Denver. 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40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3538" y="325438"/>
            <a:ext cx="2854325" cy="1606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567" y="2346386"/>
            <a:ext cx="6052658" cy="6252864"/>
          </a:xfrm>
        </p:spPr>
        <p:txBody>
          <a:bodyPr wrap="none">
            <a:noAutofit/>
          </a:bodyPr>
          <a:lstStyle/>
          <a:p>
            <a:r>
              <a:rPr lang="en-US" sz="2000" dirty="0"/>
              <a:t>In addition to conferences- </a:t>
            </a:r>
          </a:p>
          <a:p>
            <a:endParaRPr lang="en-US" sz="2000" dirty="0"/>
          </a:p>
          <a:p>
            <a:r>
              <a:rPr lang="en-US" sz="2000" dirty="0"/>
              <a:t>SSCS members are actively participating </a:t>
            </a:r>
          </a:p>
          <a:p>
            <a:r>
              <a:rPr lang="en-US" sz="2000" dirty="0"/>
              <a:t>in 12 technical communities and councils across IEEE </a:t>
            </a:r>
          </a:p>
          <a:p>
            <a:endParaRPr lang="en-US" sz="2000" dirty="0"/>
          </a:p>
          <a:p>
            <a:r>
              <a:rPr lang="en-US" sz="2000" dirty="0"/>
              <a:t>They are shown on this slide.</a:t>
            </a:r>
          </a:p>
          <a:p>
            <a:endParaRPr lang="en-US" sz="2000" dirty="0"/>
          </a:p>
          <a:p>
            <a:r>
              <a:rPr lang="en-US" sz="2000" dirty="0"/>
              <a:t>Participation in any of these SSCS supported </a:t>
            </a:r>
          </a:p>
          <a:p>
            <a:r>
              <a:rPr lang="en-US" sz="2000" dirty="0"/>
              <a:t>activities is free to members.</a:t>
            </a:r>
          </a:p>
          <a:p>
            <a:endParaRPr lang="en-US" sz="2000" dirty="0"/>
          </a:p>
          <a:p>
            <a:r>
              <a:rPr lang="en-US" sz="2000" dirty="0"/>
              <a:t>If you would like to participate </a:t>
            </a:r>
          </a:p>
          <a:p>
            <a:r>
              <a:rPr lang="en-US" sz="2000" dirty="0"/>
              <a:t>go online to the IEEE catalog </a:t>
            </a:r>
          </a:p>
          <a:p>
            <a:r>
              <a:rPr lang="en-US" sz="2000" dirty="0"/>
              <a:t>and add the activity to your membership. </a:t>
            </a:r>
          </a:p>
          <a:p>
            <a:endParaRPr lang="en-US" sz="2000" dirty="0"/>
          </a:p>
          <a:p>
            <a:r>
              <a:rPr lang="en-US" sz="2000" dirty="0"/>
              <a:t>At check-out you will not be charged.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61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274786" y="1880002"/>
            <a:ext cx="6583213" cy="6968723"/>
          </a:xfrm>
          <a:prstGeom prst="rect">
            <a:avLst/>
          </a:prstGeom>
        </p:spPr>
        <p:txBody>
          <a:bodyPr wrap="none" lIns="93600" tIns="46800" rIns="93600" bIns="46800">
            <a:noAutofit/>
          </a:bodyPr>
          <a:lstStyle/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SSCS portfolio of publications is as an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essential resource of technical information and our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membership produces very high quality papers. </a:t>
            </a:r>
          </a:p>
          <a:p>
            <a:endParaRPr lang="en-CA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last year, two of our newest publications:</a:t>
            </a:r>
          </a:p>
          <a:p>
            <a:endParaRPr lang="en-C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Journal of Exploratory Computational Devices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Circuits </a:t>
            </a:r>
          </a:p>
          <a:p>
            <a:endParaRPr lang="en-CA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</a:p>
          <a:p>
            <a:endParaRPr lang="en-CA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Solid State Circuit Letters, have received impact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factor scores.</a:t>
            </a:r>
          </a:p>
          <a:p>
            <a:endParaRPr lang="en-CA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have two new publications in development. </a:t>
            </a:r>
          </a:p>
          <a:p>
            <a:endParaRPr lang="en-CA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RFIC Surveys and Tutorial publication in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collaboration with MTTS and CASS </a:t>
            </a:r>
          </a:p>
          <a:p>
            <a:endParaRPr lang="en-CA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</a:p>
          <a:p>
            <a:endParaRPr lang="en-CA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Transaction on Circuits and System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AI  is in development with CASS and CEDA </a:t>
            </a:r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0B303-935A-DE0D-6C84-866DA70B7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1" y="191053"/>
            <a:ext cx="2839169" cy="15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9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112143" y="2617039"/>
            <a:ext cx="6812531" cy="6211019"/>
          </a:xfrm>
          <a:prstGeom prst="rect">
            <a:avLst/>
          </a:prstGeom>
        </p:spPr>
        <p:txBody>
          <a:bodyPr lIns="93600" tIns="46800" rIns="93600" bIns="46800"/>
          <a:lstStyle/>
          <a:p>
            <a:r>
              <a:rPr lang="en-CA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provide a regular program of webinars, shor</a:t>
            </a:r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  <a:p>
            <a:r>
              <a:rPr lang="en-CA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courses, and tutorials.</a:t>
            </a:r>
          </a:p>
          <a:p>
            <a:endParaRPr lang="en-CA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Recordings of these events are available free to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members on the SSCS Resource Center.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includes an extensive catalog of      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Technical, Educational, Career Development Material </a:t>
            </a:r>
          </a:p>
          <a:p>
            <a:endParaRPr lang="en-CA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[A web link is shown on the left of the slide]  </a:t>
            </a:r>
          </a:p>
          <a:p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addition, a selection of educational content,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Conference presentations and chapter meeting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recordings are also available free to all on our you-tube </a:t>
            </a:r>
          </a:p>
          <a:p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Channel.</a:t>
            </a:r>
          </a:p>
          <a:p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9B9A2-A7CC-26B5-6E69-53F9E346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3" y="166847"/>
            <a:ext cx="3709358" cy="21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7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425" y="80963"/>
            <a:ext cx="1746250" cy="982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" y="1147619"/>
            <a:ext cx="7010400" cy="8067818"/>
          </a:xfrm>
        </p:spPr>
        <p:txBody>
          <a:bodyPr wrap="none">
            <a:noAutofit/>
          </a:bodyPr>
          <a:lstStyle/>
          <a:p>
            <a:r>
              <a:rPr lang="en-US" sz="1600" dirty="0"/>
              <a:t>The society has more than 125 chapters worldwide.</a:t>
            </a:r>
          </a:p>
          <a:p>
            <a:r>
              <a:rPr lang="en-US" sz="1600" dirty="0"/>
              <a:t>They host technical speakers, career development and social events.</a:t>
            </a:r>
          </a:p>
          <a:p>
            <a:r>
              <a:rPr lang="en-US" sz="1000" dirty="0"/>
              <a:t> </a:t>
            </a:r>
          </a:p>
          <a:p>
            <a:r>
              <a:rPr lang="en-US" sz="1600" dirty="0"/>
              <a:t>We support several  educational outreach  activities including: </a:t>
            </a:r>
          </a:p>
          <a:p>
            <a:endParaRPr lang="en-US" sz="9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PICO program, led by Boris Murmann, which provides access to Si  </a:t>
            </a:r>
          </a:p>
          <a:p>
            <a:pPr marL="228600" indent="0"/>
            <a:r>
              <a:rPr lang="en-US" sz="1600" dirty="0"/>
              <a:t>       using Open-source tools.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/>
              <a:t>Circuit Insights workshops provide circuit design training to inspire </a:t>
            </a:r>
          </a:p>
          <a:p>
            <a:pPr marL="228600" indent="0"/>
            <a:r>
              <a:rPr lang="en-US" sz="1600" dirty="0"/>
              <a:t>      undergraduate students.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/>
              <a:t>We also run circuit design and Arduino design  competitions. </a:t>
            </a:r>
          </a:p>
          <a:p>
            <a:endParaRPr lang="en-US" sz="800" dirty="0"/>
          </a:p>
          <a:p>
            <a:r>
              <a:rPr lang="en-US" sz="1600" dirty="0"/>
              <a:t>I would like to thank Ali Sheikholeslami and the education </a:t>
            </a:r>
          </a:p>
          <a:p>
            <a:r>
              <a:rPr lang="en-US" sz="1600" dirty="0"/>
              <a:t>committee for their considerable effort on these activities.</a:t>
            </a:r>
          </a:p>
          <a:p>
            <a:endParaRPr lang="en-US" sz="800" dirty="0"/>
          </a:p>
          <a:p>
            <a:r>
              <a:rPr lang="en-US" sz="1600" dirty="0"/>
              <a:t>We are also partnering with ‘on-board’ a program to allow high </a:t>
            </a:r>
          </a:p>
          <a:p>
            <a:r>
              <a:rPr lang="en-US" sz="1600" dirty="0"/>
              <a:t>school students to design with PCBs led by IEEE Fellow John Cohn. </a:t>
            </a:r>
          </a:p>
          <a:p>
            <a:endParaRPr lang="en-US" sz="1600" dirty="0"/>
          </a:p>
          <a:p>
            <a:r>
              <a:rPr lang="en-US" sz="1600" dirty="0"/>
              <a:t>Please stop by the Society Desk outside the Willow Room to meet the society </a:t>
            </a:r>
          </a:p>
          <a:p>
            <a:r>
              <a:rPr lang="en-US" sz="1600" dirty="0"/>
              <a:t>team and get more information and consider volunteering. </a:t>
            </a:r>
          </a:p>
          <a:p>
            <a:endParaRPr lang="en-US" sz="1600" dirty="0"/>
          </a:p>
          <a:p>
            <a:r>
              <a:rPr lang="en-US" sz="1600" dirty="0"/>
              <a:t>Finally, I would like to thank all our volunteers and staff who’s dedicated work </a:t>
            </a:r>
          </a:p>
          <a:p>
            <a:r>
              <a:rPr lang="en-US" sz="1600" dirty="0"/>
              <a:t>makes everything happen. </a:t>
            </a:r>
          </a:p>
          <a:p>
            <a:endParaRPr lang="en-US" sz="1600" dirty="0"/>
          </a:p>
          <a:p>
            <a:r>
              <a:rPr lang="en-US" sz="1600" dirty="0"/>
              <a:t>I  hope you have a very informative, productive and enjoyable conference. </a:t>
            </a:r>
          </a:p>
          <a:p>
            <a:r>
              <a:rPr lang="en-US" sz="1600" dirty="0"/>
              <a:t>  </a:t>
            </a:r>
          </a:p>
          <a:p>
            <a:r>
              <a:rPr lang="en-US" sz="1600" dirty="0"/>
              <a:t>Thank you.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07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1"/>
          </p:nvPr>
        </p:nvSpPr>
        <p:spPr>
          <a:xfrm>
            <a:off x="901700" y="2000250"/>
            <a:ext cx="5130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2"/>
          </p:nvPr>
        </p:nvSpPr>
        <p:spPr>
          <a:xfrm>
            <a:off x="6235700" y="2000250"/>
            <a:ext cx="5130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3"/>
          </p:nvPr>
        </p:nvSpPr>
        <p:spPr>
          <a:xfrm>
            <a:off x="6235700" y="4133850"/>
            <a:ext cx="5130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>
            <a:spLocks noGrp="1"/>
          </p:cNvSpPr>
          <p:nvPr>
            <p:ph type="title"/>
          </p:nvPr>
        </p:nvSpPr>
        <p:spPr>
          <a:xfrm>
            <a:off x="889000" y="590550"/>
            <a:ext cx="1046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1"/>
          </p:nvPr>
        </p:nvSpPr>
        <p:spPr>
          <a:xfrm>
            <a:off x="812800" y="1981200"/>
            <a:ext cx="5130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2"/>
          </p:nvPr>
        </p:nvSpPr>
        <p:spPr>
          <a:xfrm>
            <a:off x="6146800" y="1981200"/>
            <a:ext cx="5130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3"/>
          </p:nvPr>
        </p:nvSpPr>
        <p:spPr>
          <a:xfrm>
            <a:off x="812800" y="4114800"/>
            <a:ext cx="5130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4"/>
          </p:nvPr>
        </p:nvSpPr>
        <p:spPr>
          <a:xfrm>
            <a:off x="6146800" y="4114800"/>
            <a:ext cx="5130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927100" y="1981200"/>
            <a:ext cx="5130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2"/>
          </p:nvPr>
        </p:nvSpPr>
        <p:spPr>
          <a:xfrm>
            <a:off x="6261100" y="1981200"/>
            <a:ext cx="5130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3"/>
          </p:nvPr>
        </p:nvSpPr>
        <p:spPr>
          <a:xfrm>
            <a:off x="6261100" y="4114800"/>
            <a:ext cx="5130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812800" y="1981200"/>
            <a:ext cx="5130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2"/>
          </p:nvPr>
        </p:nvSpPr>
        <p:spPr>
          <a:xfrm>
            <a:off x="6146800" y="1981200"/>
            <a:ext cx="5130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8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14400" y="162360"/>
            <a:ext cx="2880" cy="774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63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2880" cy="4110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76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80" cy="4110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915840" y="1981080"/>
            <a:ext cx="1080" cy="4110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78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00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14400" y="609480"/>
            <a:ext cx="10359360" cy="528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585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914400" y="412812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15840" y="1981080"/>
            <a:ext cx="1080" cy="4110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80" cy="4110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15840" y="198108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15840" y="412812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957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15840" y="198108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14400" y="4128120"/>
            <a:ext cx="28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117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28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14400" y="4128120"/>
            <a:ext cx="28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27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15840" y="198108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15840" y="412812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914400" y="4128120"/>
            <a:ext cx="1080" cy="196056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860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59360" cy="113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2880" cy="4110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914400" y="1981080"/>
            <a:ext cx="2880" cy="4110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914400" y="4035240"/>
            <a:ext cx="2880" cy="216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914400" y="4035240"/>
            <a:ext cx="2880" cy="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747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\\locker\home\aoneill\My Documents\SSCS mock org\graphics\44x52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096000"/>
            <a:ext cx="6604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955332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descr="IEEE_TAG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>
            <a:spLocks noGrp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Noto Sans Symbols"/>
              <a:buNone/>
              <a:defRPr sz="2200" b="1">
                <a:solidFill>
                  <a:schemeClr val="dk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Font typeface="Verdana"/>
              <a:buChar char="•"/>
              <a:defRPr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Verdana"/>
              <a:buChar char="–"/>
              <a:defRPr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Char char="▪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Verdana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Font typeface="Verdan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Verdana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711200" y="61722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2" descr="IEEE_TAG_BLUE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/>
          <p:nvPr/>
        </p:nvPicPr>
        <p:blipFill>
          <a:blip r:embed="rId16"/>
          <a:stretch/>
        </p:blipFill>
        <p:spPr>
          <a:xfrm>
            <a:off x="10667880" y="5924520"/>
            <a:ext cx="1212840" cy="5061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3469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center.sscs.ieee.org/" TargetMode="External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48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9.jpg"/><Relationship Id="rId5" Type="http://schemas.openxmlformats.org/officeDocument/2006/relationships/image" Target="../media/image46.png"/><Relationship Id="rId10" Type="http://schemas.openxmlformats.org/officeDocument/2006/relationships/image" Target="../media/image26.jpeg"/><Relationship Id="rId4" Type="http://schemas.openxmlformats.org/officeDocument/2006/relationships/image" Target="../media/image45.png"/><Relationship Id="rId9" Type="http://schemas.openxmlformats.org/officeDocument/2006/relationships/hyperlink" Target="https://www.youtube.com/c/IEEESolidStateCircuitsSociet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sscs.ieee.org/volunteer-opportunities" TargetMode="External"/><Relationship Id="rId7" Type="http://schemas.openxmlformats.org/officeDocument/2006/relationships/image" Target="../media/image5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AA4B39-3F6E-B957-57FF-242CBF1D9C26}"/>
              </a:ext>
            </a:extLst>
          </p:cNvPr>
          <p:cNvSpPr txBox="1"/>
          <p:nvPr/>
        </p:nvSpPr>
        <p:spPr>
          <a:xfrm>
            <a:off x="699135" y="4638312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Your DL name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F91BE-B83B-73B2-4680-1844CB51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60" y="1388691"/>
            <a:ext cx="9472880" cy="2544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56B73A-45A4-152A-CAF4-E3A68F6CD248}"/>
              </a:ext>
            </a:extLst>
          </p:cNvPr>
          <p:cNvSpPr/>
          <p:nvPr/>
        </p:nvSpPr>
        <p:spPr>
          <a:xfrm>
            <a:off x="3596597" y="5454003"/>
            <a:ext cx="6890109" cy="83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CF721-426F-AE3B-2CDF-B6AC83DF09D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54001" y="6094711"/>
            <a:ext cx="9144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01B5C4-37E2-9008-B2BE-25FE44A91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556" y="3288442"/>
            <a:ext cx="1718455" cy="831764"/>
          </a:xfrm>
          <a:prstGeom prst="rect">
            <a:avLst/>
          </a:prstGeom>
        </p:spPr>
      </p:pic>
      <p:pic>
        <p:nvPicPr>
          <p:cNvPr id="27" name="Google Shape;153;p4">
            <a:extLst>
              <a:ext uri="{FF2B5EF4-FFF2-40B4-BE49-F238E27FC236}">
                <a16:creationId xmlns:a16="http://schemas.microsoft.com/office/drawing/2014/main" id="{0901DD23-70D5-1511-274B-0B936D73E0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061" y="1716184"/>
            <a:ext cx="887058" cy="87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5;p4">
            <a:extLst>
              <a:ext uri="{FF2B5EF4-FFF2-40B4-BE49-F238E27FC236}">
                <a16:creationId xmlns:a16="http://schemas.microsoft.com/office/drawing/2014/main" id="{4E731654-EBAD-E672-B341-7C7A70B64D3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92" y="2722306"/>
            <a:ext cx="987797" cy="72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52;p4">
            <a:extLst>
              <a:ext uri="{FF2B5EF4-FFF2-40B4-BE49-F238E27FC236}">
                <a16:creationId xmlns:a16="http://schemas.microsoft.com/office/drawing/2014/main" id="{6EBC232A-CB5A-9D20-8F87-96DEAA43006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90" y="5428549"/>
            <a:ext cx="1296730" cy="82104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BE00521-8A6F-FEF2-C084-347170A186BF}"/>
              </a:ext>
            </a:extLst>
          </p:cNvPr>
          <p:cNvSpPr txBox="1"/>
          <p:nvPr/>
        </p:nvSpPr>
        <p:spPr>
          <a:xfrm>
            <a:off x="156692" y="1173751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highlight>
                  <a:schemeClr val="lt1"/>
                </a:highlight>
                <a:latin typeface="Verdana"/>
                <a:ea typeface="Verdana"/>
              </a:rPr>
              <a:t>Financial Sponsor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558C8E-9476-5A68-2B77-16A731A4E92B}"/>
              </a:ext>
            </a:extLst>
          </p:cNvPr>
          <p:cNvSpPr txBox="1"/>
          <p:nvPr/>
        </p:nvSpPr>
        <p:spPr>
          <a:xfrm>
            <a:off x="1308673" y="2938559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April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4FE6D1-C9AA-E94A-7B4E-CB2E6E110B4E}"/>
              </a:ext>
            </a:extLst>
          </p:cNvPr>
          <p:cNvSpPr txBox="1"/>
          <p:nvPr/>
        </p:nvSpPr>
        <p:spPr>
          <a:xfrm>
            <a:off x="1293859" y="1858245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February</a:t>
            </a:r>
          </a:p>
          <a:p>
            <a:r>
              <a:rPr lang="en-US" sz="1600" dirty="0"/>
              <a:t>San Francisco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CF0F85-8EAF-D1D0-1791-9218F273B62F}"/>
              </a:ext>
            </a:extLst>
          </p:cNvPr>
          <p:cNvSpPr txBox="1"/>
          <p:nvPr/>
        </p:nvSpPr>
        <p:spPr>
          <a:xfrm>
            <a:off x="1320820" y="3791226"/>
            <a:ext cx="1816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June </a:t>
            </a:r>
          </a:p>
          <a:p>
            <a:r>
              <a:rPr lang="en-US" sz="1600" dirty="0"/>
              <a:t>Kyoto or Hawaii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38E3CF-9714-84CD-9405-4DA03311C3A8}"/>
              </a:ext>
            </a:extLst>
          </p:cNvPr>
          <p:cNvSpPr txBox="1"/>
          <p:nvPr/>
        </p:nvSpPr>
        <p:spPr>
          <a:xfrm>
            <a:off x="1320820" y="480799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September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3C775A-1337-926B-CF66-6D10AF4F2BBF}"/>
              </a:ext>
            </a:extLst>
          </p:cNvPr>
          <p:cNvSpPr txBox="1"/>
          <p:nvPr/>
        </p:nvSpPr>
        <p:spPr>
          <a:xfrm>
            <a:off x="1378528" y="566979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November</a:t>
            </a:r>
          </a:p>
        </p:txBody>
      </p:sp>
      <p:sp>
        <p:nvSpPr>
          <p:cNvPr id="40" name="Google Shape;149;p4">
            <a:extLst>
              <a:ext uri="{FF2B5EF4-FFF2-40B4-BE49-F238E27FC236}">
                <a16:creationId xmlns:a16="http://schemas.microsoft.com/office/drawing/2014/main" id="{725A5E9B-E742-3D5B-963F-45DC22DBCBCD}"/>
              </a:ext>
            </a:extLst>
          </p:cNvPr>
          <p:cNvSpPr txBox="1"/>
          <p:nvPr/>
        </p:nvSpPr>
        <p:spPr>
          <a:xfrm>
            <a:off x="2014713" y="271694"/>
            <a:ext cx="10123695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The IEEE Solid-State Circuits Society is Proud to Sponsor       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                These Prestigious Conferences</a:t>
            </a:r>
            <a:endParaRPr sz="1800" dirty="0">
              <a:solidFill>
                <a:schemeClr val="bg2"/>
              </a:solidFill>
              <a:highlight>
                <a:schemeClr val="lt1"/>
              </a:highligh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E447F-1F97-7507-9F5E-AF682B08CA4A}"/>
              </a:ext>
            </a:extLst>
          </p:cNvPr>
          <p:cNvSpPr txBox="1"/>
          <p:nvPr/>
        </p:nvSpPr>
        <p:spPr>
          <a:xfrm>
            <a:off x="5668755" y="1177604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/>
            </a:lvl1pPr>
          </a:lstStyle>
          <a:p>
            <a:r>
              <a:rPr lang="en-US" dirty="0">
                <a:solidFill>
                  <a:srgbClr val="C00000"/>
                </a:solidFill>
                <a:highlight>
                  <a:schemeClr val="lt1"/>
                </a:highlight>
                <a:latin typeface="Verdana"/>
                <a:ea typeface="Verdana"/>
              </a:rPr>
              <a:t>Technical Co-Sponsor</a:t>
            </a:r>
          </a:p>
        </p:txBody>
      </p:sp>
      <p:pic>
        <p:nvPicPr>
          <p:cNvPr id="42" name="Google Shape;150;p4">
            <a:extLst>
              <a:ext uri="{FF2B5EF4-FFF2-40B4-BE49-F238E27FC236}">
                <a16:creationId xmlns:a16="http://schemas.microsoft.com/office/drawing/2014/main" id="{CFAA4E91-F8BE-D076-A765-B50007A2A00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0416"/>
            <a:ext cx="1648961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553292D-E9A0-8DA1-35AF-1EDC4C4146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9840" y="2621262"/>
            <a:ext cx="1390844" cy="60968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A0F7BA-9B08-AE91-8B48-5098B018FAFE}"/>
              </a:ext>
            </a:extLst>
          </p:cNvPr>
          <p:cNvSpPr txBox="1"/>
          <p:nvPr/>
        </p:nvSpPr>
        <p:spPr>
          <a:xfrm>
            <a:off x="4671402" y="5521521"/>
            <a:ext cx="58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SSCS Workshop </a:t>
            </a:r>
            <a:r>
              <a:rPr lang="en-US" sz="1800" b="1" dirty="0" err="1"/>
              <a:t>Chiplets</a:t>
            </a:r>
            <a:r>
              <a:rPr lang="en-US" sz="1800" b="1" dirty="0"/>
              <a:t> Solutions For Custom ICs (CHISIC) </a:t>
            </a:r>
            <a:r>
              <a:rPr lang="en-US" sz="1800" dirty="0"/>
              <a:t>will be co-located with CICC!</a:t>
            </a:r>
          </a:p>
          <a:p>
            <a:r>
              <a:rPr lang="en-US" sz="1800" dirty="0"/>
              <a:t>             </a:t>
            </a:r>
            <a:endParaRPr lang="en-US" sz="18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19D097-F769-C8AA-6BB4-141C85953638}"/>
              </a:ext>
            </a:extLst>
          </p:cNvPr>
          <p:cNvSpPr txBox="1"/>
          <p:nvPr/>
        </p:nvSpPr>
        <p:spPr>
          <a:xfrm>
            <a:off x="782191" y="6569016"/>
            <a:ext cx="496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Alessandro Piovaccari: SSCS Meeting Committee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1D2A4-7FA1-20AE-A0DF-01CAD58625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2508" y="5458705"/>
            <a:ext cx="1004744" cy="846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C93A0-7059-4C10-DA1F-2727300E7E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4696" y="4237044"/>
            <a:ext cx="1816529" cy="966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46EECA-3BAE-3D26-A0E6-75601D404D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9705" y="1311609"/>
            <a:ext cx="1304853" cy="1283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6A4FF-3BB1-A317-1E0A-F2BEC0CEB4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3655" y="3312170"/>
            <a:ext cx="3829584" cy="8002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5DDF58-09E2-FF31-C6DA-F833D0360A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8446" y="1774218"/>
            <a:ext cx="1428949" cy="828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9BC591-322B-1EAD-1B4D-F445C4477C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2967" y="1716896"/>
            <a:ext cx="2309933" cy="5087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EC93B94-7459-6BC1-0EBE-6E93BA9582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8865" y="4319464"/>
            <a:ext cx="2468346" cy="7787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FC9F9CE-B882-847D-6196-3D4FA27375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1349" y="2354601"/>
            <a:ext cx="2221865" cy="8792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007C65E-63B9-632B-9971-3912B39C31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694" y="3654120"/>
            <a:ext cx="1009791" cy="8383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AA69B80-9711-EA30-B31E-3E63E925B7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797" y="4758968"/>
            <a:ext cx="1159772" cy="444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01FB1-6893-3CD0-0474-67B0259AB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60681" y="3312170"/>
            <a:ext cx="1393059" cy="798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6E53D-8545-B2CC-60E6-33D9C28304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6250" y="2699203"/>
            <a:ext cx="2468346" cy="516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581C55-1D18-0900-96E3-550DE0A018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67293" y="4251946"/>
            <a:ext cx="2609764" cy="9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8862BE1-873F-D81D-1440-8A01ACC0961D}"/>
              </a:ext>
            </a:extLst>
          </p:cNvPr>
          <p:cNvPicPr/>
          <p:nvPr/>
        </p:nvPicPr>
        <p:blipFill rotWithShape="1">
          <a:blip r:embed="rId3"/>
          <a:srcRect r="29305"/>
          <a:stretch/>
        </p:blipFill>
        <p:spPr>
          <a:xfrm>
            <a:off x="109483" y="366840"/>
            <a:ext cx="2380872" cy="61668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66760-E2DF-CBF3-B601-73FAEDE8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90968"/>
            <a:ext cx="10363200" cy="769749"/>
          </a:xfrm>
        </p:spPr>
        <p:txBody>
          <a:bodyPr/>
          <a:lstStyle/>
          <a:p>
            <a:pPr algn="ctr"/>
            <a:r>
              <a:rPr lang="en-US" dirty="0"/>
              <a:t>SSCS Collaborations Across IEEE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7B31E-B00D-54D8-B350-471E13AFE8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B152B-4115-0C94-BC26-35CF065C9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739" y="5137673"/>
            <a:ext cx="3012974" cy="1209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B5CEDB-800F-7CCE-7698-D9799A8F2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39" y="2805095"/>
            <a:ext cx="4295775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77BF8-D28A-6092-6B9F-D83855A05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360" y="1533438"/>
            <a:ext cx="3591278" cy="1067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A58424-200E-B138-973A-D72089B12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605" y="5374558"/>
            <a:ext cx="2949508" cy="1073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46E9F6-D226-78A2-7D78-6CD388838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9605" y="2601115"/>
            <a:ext cx="2904187" cy="1549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47259-0101-4927-56DC-ABAEE4181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561" y="969344"/>
            <a:ext cx="3068916" cy="1409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A9253D-2DD2-3939-E425-7B8939FCF0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561" y="4874961"/>
            <a:ext cx="3195325" cy="1479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1C921C-FADF-12BE-7176-C0C4BAA07A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5294" y="3759799"/>
            <a:ext cx="3417867" cy="1194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4ACE52-397E-9600-37FE-58DFE15906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4408" y="4357146"/>
            <a:ext cx="3094583" cy="893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B4A9CD-D917-8F5A-5892-B43AA2CFC4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4054" y="678825"/>
            <a:ext cx="269938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92F8F0-7377-E51D-9165-D10797A38B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435" y="2774406"/>
            <a:ext cx="2194496" cy="1970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2EC01A-080C-E6F7-C853-3D8C26EB9067}"/>
              </a:ext>
            </a:extLst>
          </p:cNvPr>
          <p:cNvSpPr txBox="1"/>
          <p:nvPr/>
        </p:nvSpPr>
        <p:spPr>
          <a:xfrm>
            <a:off x="782190" y="6569016"/>
            <a:ext cx="5313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Dan Friedman: SSCS Councils Communities and Initiative Team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5D098-EFEE-6C37-F05D-A1CED8C18CB0}"/>
              </a:ext>
            </a:extLst>
          </p:cNvPr>
          <p:cNvSpPr txBox="1"/>
          <p:nvPr/>
        </p:nvSpPr>
        <p:spPr>
          <a:xfrm>
            <a:off x="3029346" y="846967"/>
            <a:ext cx="6094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SSCS Member Participation is Free! </a:t>
            </a:r>
            <a:endParaRPr kumimoji="0" lang="en-CA" sz="20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3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20359" y="459934"/>
            <a:ext cx="688860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-1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SSCS Publications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0667880" y="5924520"/>
            <a:ext cx="1212480" cy="5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490701" y="5865188"/>
            <a:ext cx="9872280" cy="50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1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SSCS Members Receive All Publications as a Member Benefit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3201840" y="4255196"/>
            <a:ext cx="7604404" cy="198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56680" marR="0" lvl="0" indent="-248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Journal of Solid-State Circuits</a:t>
            </a:r>
            <a:endParaRPr kumimoji="0" lang="en-CA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6680" marR="0" lvl="0" indent="-248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CA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Solid-State Circuits Letters </a:t>
            </a:r>
            <a:endParaRPr kumimoji="0" lang="en-CA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6680" indent="-248760">
              <a:buFont typeface="Arial,Sans-Serif"/>
              <a:buChar char="•"/>
              <a:defRPr/>
            </a:pPr>
            <a:r>
              <a:rPr lang="en-CA" sz="1800" b="1" kern="1200" spc="-1" dirty="0">
                <a:uFill>
                  <a:solidFill>
                    <a:srgbClr val="FFFFFF"/>
                  </a:solidFill>
                </a:uFill>
                <a:ea typeface="MS PGothic"/>
              </a:rPr>
              <a:t>Solid-State Circuits Magazine</a:t>
            </a:r>
            <a:endParaRPr lang="en-CA" sz="1600" kern="1200" spc="-1" dirty="0">
              <a:uFill>
                <a:solidFill>
                  <a:srgbClr val="FFFFFF"/>
                </a:solidFill>
              </a:uFill>
            </a:endParaRPr>
          </a:p>
          <a:p>
            <a:pPr marL="256680" indent="-248760">
              <a:buFont typeface="Arial,Sans-Serif"/>
              <a:buChar char="•"/>
              <a:defRPr/>
            </a:pPr>
            <a:r>
              <a:rPr lang="en-CA" sz="1800" b="1" kern="1200" spc="-1" dirty="0">
                <a:uFill>
                  <a:solidFill>
                    <a:srgbClr val="FFFFFF"/>
                  </a:solidFill>
                </a:uFill>
                <a:ea typeface="MS PGothic"/>
              </a:rPr>
              <a:t>Open Journal of the Solid-State Circuits Society</a:t>
            </a:r>
            <a:endParaRPr lang="en-CA" sz="1600" kern="1200" spc="-1" dirty="0">
              <a:uFill>
                <a:solidFill>
                  <a:srgbClr val="FFFFFF"/>
                </a:solidFill>
              </a:uFill>
            </a:endParaRPr>
          </a:p>
          <a:p>
            <a:pPr marL="256680" marR="0" lvl="0" indent="-248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CA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Journal of Exploratory Computational Devices and Circuits </a:t>
            </a:r>
            <a:endParaRPr kumimoji="0" lang="en-CA" sz="1800" b="1" i="0" u="none" strike="noStrike" kern="1200" cap="none" spc="-1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MS PGothic"/>
            </a:endParaRPr>
          </a:p>
          <a:p>
            <a:pPr marL="792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CA" sz="2000" b="1" kern="1200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Arial"/>
              <a:ea typeface="MS PGothic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2664000" y="360000"/>
            <a:ext cx="1075680" cy="787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AED849-E589-32E3-6EE3-1ADE456B64E7}"/>
              </a:ext>
            </a:extLst>
          </p:cNvPr>
          <p:cNvGrpSpPr/>
          <p:nvPr/>
        </p:nvGrpSpPr>
        <p:grpSpPr>
          <a:xfrm>
            <a:off x="2106056" y="1255298"/>
            <a:ext cx="7979887" cy="2967080"/>
            <a:chOff x="3342318" y="1921651"/>
            <a:chExt cx="6821936" cy="224026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8AA7513-3867-A329-E9ED-D32C55A004AD}"/>
                </a:ext>
              </a:extLst>
            </p:cNvPr>
            <p:cNvGrpSpPr/>
            <p:nvPr/>
          </p:nvGrpSpPr>
          <p:grpSpPr>
            <a:xfrm>
              <a:off x="8640691" y="2271562"/>
              <a:ext cx="1523563" cy="1027458"/>
              <a:chOff x="5675400" y="3906000"/>
              <a:chExt cx="2626920" cy="1242720"/>
            </a:xfrm>
          </p:grpSpPr>
          <p:pic>
            <p:nvPicPr>
              <p:cNvPr id="127" name="Picture 3"/>
              <p:cNvPicPr/>
              <p:nvPr/>
            </p:nvPicPr>
            <p:blipFill>
              <a:blip r:embed="rId3"/>
              <a:stretch/>
            </p:blipFill>
            <p:spPr>
              <a:xfrm>
                <a:off x="5675400" y="3906000"/>
                <a:ext cx="2626920" cy="124272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9" name="Picture 4"/>
              <p:cNvPicPr/>
              <p:nvPr/>
            </p:nvPicPr>
            <p:blipFill>
              <a:blip r:embed="rId4"/>
              <a:stretch/>
            </p:blipFill>
            <p:spPr>
              <a:xfrm>
                <a:off x="7126200" y="4071240"/>
                <a:ext cx="1119600" cy="9396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30" name="Picture 11"/>
            <p:cNvPicPr/>
            <p:nvPr/>
          </p:nvPicPr>
          <p:blipFill>
            <a:blip r:embed="rId5"/>
            <a:stretch/>
          </p:blipFill>
          <p:spPr>
            <a:xfrm>
              <a:off x="4656990" y="1921651"/>
              <a:ext cx="1088256" cy="172728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1" name="Picture 12"/>
            <p:cNvPicPr/>
            <p:nvPr/>
          </p:nvPicPr>
          <p:blipFill>
            <a:blip r:embed="rId6"/>
            <a:stretch/>
          </p:blipFill>
          <p:spPr>
            <a:xfrm>
              <a:off x="5883536" y="1932604"/>
              <a:ext cx="1235843" cy="172728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2" name="Picture 11"/>
            <p:cNvPicPr/>
            <p:nvPr/>
          </p:nvPicPr>
          <p:blipFill>
            <a:blip r:embed="rId7"/>
            <a:stretch/>
          </p:blipFill>
          <p:spPr>
            <a:xfrm>
              <a:off x="7257669" y="1924989"/>
              <a:ext cx="1235843" cy="172728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3" name="Picture 3"/>
            <p:cNvPicPr/>
            <p:nvPr/>
          </p:nvPicPr>
          <p:blipFill>
            <a:blip r:embed="rId8"/>
            <a:srcRect t="1552" r="3562" b="-517"/>
            <a:stretch/>
          </p:blipFill>
          <p:spPr>
            <a:xfrm>
              <a:off x="3342318" y="1932604"/>
              <a:ext cx="1176382" cy="1716327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BF6683-8298-54CF-01E1-C1031B55A7AD}"/>
                </a:ext>
              </a:extLst>
            </p:cNvPr>
            <p:cNvSpPr txBox="1"/>
            <p:nvPr/>
          </p:nvSpPr>
          <p:spPr>
            <a:xfrm>
              <a:off x="3522347" y="3846212"/>
              <a:ext cx="767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JSSC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D5BBD8-068A-B5AA-AF88-C9827708A683}"/>
                </a:ext>
              </a:extLst>
            </p:cNvPr>
            <p:cNvSpPr txBox="1"/>
            <p:nvPr/>
          </p:nvSpPr>
          <p:spPr>
            <a:xfrm>
              <a:off x="4817535" y="3846211"/>
              <a:ext cx="767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SSC-L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45FA66-72D1-D853-36A2-B303FD6E168F}"/>
                </a:ext>
              </a:extLst>
            </p:cNvPr>
            <p:cNvSpPr txBox="1"/>
            <p:nvPr/>
          </p:nvSpPr>
          <p:spPr>
            <a:xfrm>
              <a:off x="6075960" y="3854143"/>
              <a:ext cx="1043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SSC-Mag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C8D094-2C2A-1AA5-5F42-97C75271321C}"/>
                </a:ext>
              </a:extLst>
            </p:cNvPr>
            <p:cNvSpPr txBox="1"/>
            <p:nvPr/>
          </p:nvSpPr>
          <p:spPr>
            <a:xfrm>
              <a:off x="7394623" y="3846210"/>
              <a:ext cx="988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OJ-SSCS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A54D71-0491-869E-A671-4AE111B4A343}"/>
                </a:ext>
              </a:extLst>
            </p:cNvPr>
            <p:cNvSpPr txBox="1"/>
            <p:nvPr/>
          </p:nvSpPr>
          <p:spPr>
            <a:xfrm>
              <a:off x="9018889" y="3846209"/>
              <a:ext cx="767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JxCDC</a:t>
              </a:r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108D51-17E7-4F5A-D9A2-620B8AB85207}"/>
              </a:ext>
            </a:extLst>
          </p:cNvPr>
          <p:cNvSpPr txBox="1"/>
          <p:nvPr/>
        </p:nvSpPr>
        <p:spPr>
          <a:xfrm>
            <a:off x="694492" y="6581520"/>
            <a:ext cx="387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Shanti Pavan: SSCS Publications Committee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608F60E-CC6F-AF02-33FF-A6176337CB86}"/>
              </a:ext>
            </a:extLst>
          </p:cNvPr>
          <p:cNvPicPr/>
          <p:nvPr/>
        </p:nvPicPr>
        <p:blipFill rotWithShape="1">
          <a:blip r:embed="rId9"/>
          <a:srcRect r="29305"/>
          <a:stretch/>
        </p:blipFill>
        <p:spPr>
          <a:xfrm>
            <a:off x="109483" y="366840"/>
            <a:ext cx="2380872" cy="616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1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6"/>
          <p:cNvPicPr/>
          <p:nvPr/>
        </p:nvPicPr>
        <p:blipFill>
          <a:blip r:embed="rId3"/>
          <a:stretch/>
        </p:blipFill>
        <p:spPr>
          <a:xfrm>
            <a:off x="5199850" y="4307940"/>
            <a:ext cx="1288080" cy="63252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10667880" y="5924520"/>
            <a:ext cx="1212480" cy="5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6830640" y="2501280"/>
            <a:ext cx="1855800" cy="127332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39" name="Picture 5"/>
          <p:cNvPicPr/>
          <p:nvPr/>
        </p:nvPicPr>
        <p:blipFill>
          <a:blip r:embed="rId4"/>
          <a:stretch/>
        </p:blipFill>
        <p:spPr>
          <a:xfrm>
            <a:off x="875160" y="1185120"/>
            <a:ext cx="4425120" cy="1479600"/>
          </a:xfrm>
          <a:prstGeom prst="rect">
            <a:avLst/>
          </a:prstGeom>
          <a:ln>
            <a:noFill/>
          </a:ln>
        </p:spPr>
      </p:pic>
      <p:pic>
        <p:nvPicPr>
          <p:cNvPr id="140" name="Picture 1"/>
          <p:cNvPicPr/>
          <p:nvPr/>
        </p:nvPicPr>
        <p:blipFill>
          <a:blip r:embed="rId5"/>
          <a:stretch/>
        </p:blipFill>
        <p:spPr>
          <a:xfrm>
            <a:off x="6990480" y="1404000"/>
            <a:ext cx="4402080" cy="849240"/>
          </a:xfrm>
          <a:prstGeom prst="rect">
            <a:avLst/>
          </a:prstGeom>
          <a:ln>
            <a:noFill/>
          </a:ln>
        </p:spPr>
      </p:pic>
      <p:pic>
        <p:nvPicPr>
          <p:cNvPr id="141" name="Picture 4"/>
          <p:cNvPicPr/>
          <p:nvPr/>
        </p:nvPicPr>
        <p:blipFill>
          <a:blip r:embed="rId6"/>
          <a:stretch/>
        </p:blipFill>
        <p:spPr>
          <a:xfrm>
            <a:off x="10308960" y="1969560"/>
            <a:ext cx="1083600" cy="346680"/>
          </a:xfrm>
          <a:prstGeom prst="rect">
            <a:avLst/>
          </a:prstGeom>
          <a:ln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6581160" y="2537640"/>
            <a:ext cx="5083920" cy="4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SSCS YouTube Channel</a:t>
            </a:r>
            <a:endParaRPr kumimoji="0" lang="en-CA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586440" y="2538360"/>
            <a:ext cx="5083920" cy="4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SSCS Resource Center</a:t>
            </a:r>
            <a:endParaRPr kumimoji="0" lang="en-CA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875160" y="3645720"/>
            <a:ext cx="4653720" cy="262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-1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Free for SSCS Members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5240" marR="0" lvl="0" indent="-337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20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Webinar Videos and Slides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5240" marR="0" lvl="0" indent="-337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20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Short Courses and Tutorials: </a:t>
            </a:r>
            <a:r>
              <a:rPr kumimoji="0" lang="en-CA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Presentations from the ISSCC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5240" marR="0" lvl="0" indent="-337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CONFedu</a:t>
            </a:r>
            <a:r>
              <a:rPr kumimoji="0" lang="en-CA" sz="20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: </a:t>
            </a:r>
            <a:r>
              <a:rPr kumimoji="0" lang="en-CA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10-minute talks from conferences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5240" marR="0" lvl="0" indent="-337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SSCSedu</a:t>
            </a:r>
            <a:r>
              <a:rPr kumimoji="0" lang="en-CA" sz="20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Lectures: </a:t>
            </a:r>
            <a:r>
              <a:rPr kumimoji="0" lang="en-CA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Short courses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7"/>
          <p:cNvSpPr/>
          <p:nvPr/>
        </p:nvSpPr>
        <p:spPr>
          <a:xfrm>
            <a:off x="6814260" y="3585960"/>
            <a:ext cx="4653720" cy="45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-1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Free to Everyone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6"/>
          <p:cNvPicPr/>
          <p:nvPr/>
        </p:nvPicPr>
        <p:blipFill>
          <a:blip r:embed="rId7"/>
          <a:stretch/>
        </p:blipFill>
        <p:spPr>
          <a:xfrm>
            <a:off x="6040266" y="3846130"/>
            <a:ext cx="701280" cy="721440"/>
          </a:xfrm>
          <a:prstGeom prst="rect">
            <a:avLst/>
          </a:prstGeom>
          <a:ln>
            <a:noFill/>
          </a:ln>
        </p:spPr>
      </p:pic>
      <p:sp>
        <p:nvSpPr>
          <p:cNvPr id="148" name="CustomShape 8"/>
          <p:cNvSpPr/>
          <p:nvPr/>
        </p:nvSpPr>
        <p:spPr>
          <a:xfrm>
            <a:off x="7617600" y="4277880"/>
            <a:ext cx="4474080" cy="23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5240" marR="0" lvl="0" indent="-337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20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20+ Playlists: </a:t>
            </a:r>
            <a:r>
              <a:rPr kumimoji="0" lang="en-CA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Educational content from SSCS Conferences</a:t>
            </a:r>
            <a:endParaRPr kumimoji="0" lang="en-CA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5240" marR="0" lvl="0" indent="-337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20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Circuits Insights</a:t>
            </a:r>
            <a:endParaRPr kumimoji="0" lang="en-CA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5240" marR="0" lvl="0" indent="-337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20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CICCx, VLSIx, …</a:t>
            </a:r>
            <a:endParaRPr kumimoji="0" lang="en-CA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5240" marR="0" lvl="0" indent="-337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n-CA" sz="20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SSCS Chapter Events</a:t>
            </a:r>
            <a:endParaRPr kumimoji="0" lang="en-CA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9"/>
          <p:cNvSpPr/>
          <p:nvPr/>
        </p:nvSpPr>
        <p:spPr>
          <a:xfrm>
            <a:off x="0" y="3063960"/>
            <a:ext cx="609048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sng" strike="noStrike" kern="1200" cap="none" spc="-1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8"/>
              </a:rPr>
              <a:t>resourcecenter.sscs.ieee.org/</a:t>
            </a:r>
            <a:endParaRPr kumimoji="0" lang="en-CA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0"/>
          <p:cNvSpPr/>
          <p:nvPr/>
        </p:nvSpPr>
        <p:spPr>
          <a:xfrm>
            <a:off x="6095880" y="3057840"/>
            <a:ext cx="609048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sng" strike="noStrike" kern="1200" cap="none" spc="-1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9"/>
              </a:rPr>
              <a:t>www.youtube.com/c/IEEESolidStateCircuitsSociety</a:t>
            </a:r>
            <a:endParaRPr kumimoji="0" lang="en-CA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8"/>
          <p:cNvPicPr/>
          <p:nvPr/>
        </p:nvPicPr>
        <p:blipFill>
          <a:blip r:embed="rId10"/>
          <a:stretch/>
        </p:blipFill>
        <p:spPr>
          <a:xfrm>
            <a:off x="109483" y="366840"/>
            <a:ext cx="3367800" cy="616680"/>
          </a:xfrm>
          <a:prstGeom prst="rect">
            <a:avLst/>
          </a:prstGeom>
          <a:ln>
            <a:noFill/>
          </a:ln>
        </p:spPr>
      </p:pic>
      <p:sp>
        <p:nvSpPr>
          <p:cNvPr id="152" name="CustomShape 11"/>
          <p:cNvSpPr/>
          <p:nvPr/>
        </p:nvSpPr>
        <p:spPr>
          <a:xfrm>
            <a:off x="2517840" y="397440"/>
            <a:ext cx="1075680" cy="787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5" name="Google Shape;155;p4"/>
          <p:cNvPicPr/>
          <p:nvPr/>
        </p:nvPicPr>
        <p:blipFill>
          <a:blip r:embed="rId11"/>
          <a:stretch/>
        </p:blipFill>
        <p:spPr>
          <a:xfrm>
            <a:off x="5776914" y="5530140"/>
            <a:ext cx="1256040" cy="48564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1024562" y="165420"/>
            <a:ext cx="11167438" cy="61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-1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Technical </a:t>
            </a:r>
            <a:r>
              <a:rPr lang="en-CA" sz="3200" b="1" kern="1200" spc="-1" dirty="0">
                <a:solidFill>
                  <a:srgbClr val="005582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&amp; Career </a:t>
            </a:r>
            <a:r>
              <a:rPr kumimoji="0" lang="en-CA" sz="3200" b="1" i="0" u="none" strike="noStrike" kern="1200" cap="none" spc="-1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Development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-1" normalizeH="0" baseline="0" noProof="0" dirty="0">
                <a:ln>
                  <a:noFill/>
                </a:ln>
                <a:solidFill>
                  <a:srgbClr val="005582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Resources  </a:t>
            </a:r>
            <a:endParaRPr kumimoji="0" lang="en-CA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87038-02F8-21F6-201C-6DFFD47A43C8}"/>
              </a:ext>
            </a:extLst>
          </p:cNvPr>
          <p:cNvSpPr txBox="1"/>
          <p:nvPr/>
        </p:nvSpPr>
        <p:spPr>
          <a:xfrm>
            <a:off x="694492" y="6581520"/>
            <a:ext cx="3768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Filip Tavernier : SSCS Education Committee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F58AD-26BB-3642-8E12-81F101A57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056" y="4544486"/>
            <a:ext cx="1009791" cy="838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CA49F-26E5-0D88-6C23-86B74430DE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1134" y="4969358"/>
            <a:ext cx="1159772" cy="4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1E3B-6F2E-A752-E5B4-07A2B4EA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298" y="354767"/>
            <a:ext cx="7871193" cy="545024"/>
          </a:xfrm>
        </p:spPr>
        <p:txBody>
          <a:bodyPr/>
          <a:lstStyle/>
          <a:p>
            <a:r>
              <a:rPr lang="en-US" dirty="0"/>
              <a:t>Join, Participate, and Volunteer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B0EE5-A68C-B485-DC6B-CBB2A1C9602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5365" y="1127629"/>
            <a:ext cx="7363417" cy="5044572"/>
          </a:xfrm>
        </p:spPr>
        <p:txBody>
          <a:bodyPr/>
          <a:lstStyle/>
          <a:p>
            <a:r>
              <a:rPr lang="en-US" sz="1800" dirty="0"/>
              <a:t>&gt;130 Chapters World-Wide: </a:t>
            </a:r>
          </a:p>
          <a:p>
            <a:pPr lvl="1"/>
            <a:r>
              <a:rPr lang="en-US" sz="1400" dirty="0"/>
              <a:t>Technical Talks, Education, Community Service, Social Events     </a:t>
            </a:r>
          </a:p>
          <a:p>
            <a:pPr marL="533400" lvl="1" indent="0">
              <a:buNone/>
            </a:pPr>
            <a:endParaRPr lang="en-US" sz="400" dirty="0"/>
          </a:p>
          <a:p>
            <a:r>
              <a:rPr lang="en-US" sz="1800" dirty="0"/>
              <a:t>Education Outreach Activities In Progress </a:t>
            </a:r>
          </a:p>
          <a:p>
            <a:pPr lvl="1"/>
            <a:r>
              <a:rPr lang="en-US" sz="1400" dirty="0"/>
              <a:t>PICO Open-Silicon Design Project  </a:t>
            </a:r>
          </a:p>
          <a:p>
            <a:pPr lvl="1"/>
            <a:r>
              <a:rPr lang="en-US" sz="1400" dirty="0"/>
              <a:t>Circuit Insights for undergraduates</a:t>
            </a:r>
          </a:p>
          <a:p>
            <a:pPr lvl="1"/>
            <a:r>
              <a:rPr lang="en-US" sz="1400" dirty="0"/>
              <a:t>Student circuit contest</a:t>
            </a:r>
          </a:p>
          <a:p>
            <a:pPr lvl="1"/>
            <a:r>
              <a:rPr lang="en-US" sz="1400" dirty="0"/>
              <a:t>Arduino design contest</a:t>
            </a:r>
          </a:p>
          <a:p>
            <a:pPr lvl="1"/>
            <a:r>
              <a:rPr lang="en-US" sz="1400" dirty="0" err="1"/>
              <a:t>OnBoard</a:t>
            </a:r>
            <a:r>
              <a:rPr lang="en-US" sz="1400" dirty="0"/>
              <a:t> (PCB design for high school students)  </a:t>
            </a:r>
          </a:p>
          <a:p>
            <a:pPr lvl="1"/>
            <a:endParaRPr lang="en-US" sz="700" dirty="0"/>
          </a:p>
          <a:p>
            <a:r>
              <a:rPr lang="en-US" sz="1800" dirty="0"/>
              <a:t>Visit the SSCS display booth in front of the Willow Room to </a:t>
            </a:r>
            <a:r>
              <a:rPr lang="en-US" sz="1600" dirty="0"/>
              <a:t>get more information and meet the society team </a:t>
            </a:r>
          </a:p>
          <a:p>
            <a:pPr lvl="1"/>
            <a:endParaRPr lang="en-US" sz="600" dirty="0"/>
          </a:p>
          <a:p>
            <a:r>
              <a:rPr lang="en-US" sz="1800" b="1" dirty="0"/>
              <a:t>Become an SSCS Volunteer  </a:t>
            </a:r>
          </a:p>
          <a:p>
            <a:pPr marL="86360" indent="0">
              <a:buNone/>
            </a:pPr>
            <a:r>
              <a:rPr lang="en-US" sz="1800" dirty="0"/>
              <a:t>     </a:t>
            </a:r>
            <a:r>
              <a:rPr lang="en-US" sz="1800" dirty="0">
                <a:hlinkClick r:id="rId3"/>
              </a:rPr>
              <a:t>https://sscs.ieee.org/volunteer-opportunities</a:t>
            </a:r>
            <a:endParaRPr lang="en-US" sz="1800" dirty="0"/>
          </a:p>
          <a:p>
            <a:pPr marL="86360" indent="0">
              <a:buNone/>
            </a:pPr>
            <a:r>
              <a:rPr lang="en-US" sz="1800" dirty="0"/>
              <a:t>     </a:t>
            </a:r>
            <a:r>
              <a:rPr lang="en-US" sz="1400" dirty="0"/>
              <a:t>Submit your contact info.</a:t>
            </a:r>
          </a:p>
          <a:p>
            <a:pPr marL="8636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187C-85EC-7DBB-C277-DAF511F258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3B25F-E400-D6C8-B3A8-E5564DF3C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929" y="2020994"/>
            <a:ext cx="2554052" cy="3495229"/>
          </a:xfrm>
          <a:prstGeom prst="rect">
            <a:avLst/>
          </a:prstGeom>
          <a:ln w="57150">
            <a:noFill/>
          </a:ln>
        </p:spPr>
      </p:pic>
      <p:pic>
        <p:nvPicPr>
          <p:cNvPr id="8" name="Google Shape;199;p8">
            <a:extLst>
              <a:ext uri="{FF2B5EF4-FFF2-40B4-BE49-F238E27FC236}">
                <a16:creationId xmlns:a16="http://schemas.microsoft.com/office/drawing/2014/main" id="{A68A1E27-6767-4D6E-3380-BB905D8939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1876" y="3593666"/>
            <a:ext cx="1437220" cy="87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00FBF8-439A-B1EC-DA17-F90B2043E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929" y="1053292"/>
            <a:ext cx="2554052" cy="869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8F8160-8B9A-0215-9832-708189E16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1875" y="5612209"/>
            <a:ext cx="1414725" cy="836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0EAF68-6FA7-BE07-EA1A-C3185E692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3318" y="1053292"/>
            <a:ext cx="1408401" cy="1379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7751A-8AC8-4797-57F7-3C59D82F8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7441" y="2533896"/>
            <a:ext cx="1424278" cy="958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8F7558-5841-567A-47D0-AD6EEA58A8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6474" y="5612208"/>
            <a:ext cx="2567507" cy="8733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D04D5-DF41-ABCA-941A-B4D06AF974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21875" y="4574646"/>
            <a:ext cx="1437221" cy="9152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189545-99E1-8194-CE50-BDC39C78FCFC}"/>
              </a:ext>
            </a:extLst>
          </p:cNvPr>
          <p:cNvSpPr txBox="1"/>
          <p:nvPr/>
        </p:nvSpPr>
        <p:spPr>
          <a:xfrm>
            <a:off x="694492" y="6581520"/>
            <a:ext cx="7611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Alvin Loke: SSCS Chapters Committee     Mehdi Saligane: Technical Committee on Open-Si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AD5BF7-2B92-C5D9-FF53-BADC03BDBEF8}"/>
              </a:ext>
            </a:extLst>
          </p:cNvPr>
          <p:cNvSpPr txBox="1"/>
          <p:nvPr/>
        </p:nvSpPr>
        <p:spPr>
          <a:xfrm>
            <a:off x="8266746" y="6589189"/>
            <a:ext cx="4041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Ali Sheikholeslami: SSCS Education Committee </a:t>
            </a:r>
          </a:p>
        </p:txBody>
      </p:sp>
      <p:pic>
        <p:nvPicPr>
          <p:cNvPr id="25" name="Google Shape;150;p4">
            <a:extLst>
              <a:ext uri="{FF2B5EF4-FFF2-40B4-BE49-F238E27FC236}">
                <a16:creationId xmlns:a16="http://schemas.microsoft.com/office/drawing/2014/main" id="{F7EED9C3-6BF4-107A-799D-FFA0CD8E1EE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0416"/>
            <a:ext cx="1648961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8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EEE_2010slogan_template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6869</TotalTime>
  <Words>831</Words>
  <Application>Microsoft Office PowerPoint</Application>
  <PresentationFormat>Widescreen</PresentationFormat>
  <Paragraphs>173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Noto Sans Symbols</vt:lpstr>
      <vt:lpstr>Wingdings</vt:lpstr>
      <vt:lpstr>Symbol</vt:lpstr>
      <vt:lpstr>Arial</vt:lpstr>
      <vt:lpstr>MS PGothic</vt:lpstr>
      <vt:lpstr>Verdana</vt:lpstr>
      <vt:lpstr>Arial,Sans-Serif</vt:lpstr>
      <vt:lpstr>Calibri</vt:lpstr>
      <vt:lpstr>IEEE_2010slogan_template</vt:lpstr>
      <vt:lpstr>Office Theme</vt:lpstr>
      <vt:lpstr>PowerPoint Presentation</vt:lpstr>
      <vt:lpstr>PowerPoint Presentation</vt:lpstr>
      <vt:lpstr>SSCS Collaborations Across IEEE</vt:lpstr>
      <vt:lpstr>PowerPoint Presentation</vt:lpstr>
      <vt:lpstr>PowerPoint Presentation</vt:lpstr>
      <vt:lpstr>Join, Participate, and Volunteer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adurniak</dc:creator>
  <cp:lastModifiedBy>Aeisha VanBuskirk</cp:lastModifiedBy>
  <cp:revision>12</cp:revision>
  <dcterms:created xsi:type="dcterms:W3CDTF">2011-11-16T12:05:12Z</dcterms:created>
  <dcterms:modified xsi:type="dcterms:W3CDTF">2025-04-17T15:42:52Z</dcterms:modified>
</cp:coreProperties>
</file>