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4344" r:id="rId2"/>
  </p:sldMasterIdLst>
  <p:notesMasterIdLst>
    <p:notesMasterId r:id="rId10"/>
  </p:notesMasterIdLst>
  <p:handoutMasterIdLst>
    <p:handoutMasterId r:id="rId11"/>
  </p:handoutMasterIdLst>
  <p:sldIdLst>
    <p:sldId id="444" r:id="rId3"/>
    <p:sldId id="445" r:id="rId4"/>
    <p:sldId id="446" r:id="rId5"/>
    <p:sldId id="448" r:id="rId6"/>
    <p:sldId id="450" r:id="rId7"/>
    <p:sldId id="452" r:id="rId8"/>
    <p:sldId id="453" r:id="rId9"/>
  </p:sldIdLst>
  <p:sldSz cx="9144000" cy="6858000" type="screen4x3"/>
  <p:notesSz cx="7053263" cy="9356725"/>
  <p:custDataLst>
    <p:tags r:id="rId1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282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7">
          <p15:clr>
            <a:srgbClr val="A4A3A4"/>
          </p15:clr>
        </p15:guide>
        <p15:guide id="2" pos="22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582"/>
    <a:srgbClr val="FFFFCC"/>
    <a:srgbClr val="808080"/>
    <a:srgbClr val="0050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20" autoAdjust="0"/>
    <p:restoredTop sz="94701" autoAdjust="0"/>
  </p:normalViewPr>
  <p:slideViewPr>
    <p:cSldViewPr snapToGrid="0">
      <p:cViewPr varScale="1">
        <p:scale>
          <a:sx n="108" d="100"/>
          <a:sy n="108" d="100"/>
        </p:scale>
        <p:origin x="2004" y="102"/>
      </p:cViewPr>
      <p:guideLst>
        <p:guide orient="horz" pos="2165"/>
        <p:guide pos="28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-2496" y="-84"/>
      </p:cViewPr>
      <p:guideLst>
        <p:guide orient="horz" pos="2947"/>
        <p:guide pos="222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5938" cy="468313"/>
          </a:xfrm>
          <a:prstGeom prst="rect">
            <a:avLst/>
          </a:prstGeom>
        </p:spPr>
        <p:txBody>
          <a:bodyPr vert="horz" wrap="square" lIns="93753" tIns="46877" rIns="93753" bIns="46877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738" y="0"/>
            <a:ext cx="3055937" cy="468313"/>
          </a:xfrm>
          <a:prstGeom prst="rect">
            <a:avLst/>
          </a:prstGeom>
        </p:spPr>
        <p:txBody>
          <a:bodyPr vert="horz" wrap="square" lIns="93753" tIns="46877" rIns="93753" bIns="4687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4ED97D0D-0316-41CE-A4CC-C5E2D82926C3}" type="datetime1">
              <a:rPr lang="en-US"/>
              <a:pPr>
                <a:defRPr/>
              </a:pPr>
              <a:t>2/23/2022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86825"/>
            <a:ext cx="3055938" cy="468313"/>
          </a:xfrm>
          <a:prstGeom prst="rect">
            <a:avLst/>
          </a:prstGeom>
        </p:spPr>
        <p:txBody>
          <a:bodyPr vert="horz" wrap="square" lIns="93753" tIns="46877" rIns="93753" bIns="46877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738" y="8886825"/>
            <a:ext cx="3055937" cy="468313"/>
          </a:xfrm>
          <a:prstGeom prst="rect">
            <a:avLst/>
          </a:prstGeom>
        </p:spPr>
        <p:txBody>
          <a:bodyPr vert="horz" wrap="square" lIns="93753" tIns="46877" rIns="93753" bIns="46877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12BC12E2-2DC3-4623-9841-4AD136A84C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56594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5938" cy="468313"/>
          </a:xfrm>
          <a:prstGeom prst="rect">
            <a:avLst/>
          </a:prstGeom>
        </p:spPr>
        <p:txBody>
          <a:bodyPr vert="horz" wrap="square" lIns="93753" tIns="46877" rIns="93753" bIns="46877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738" y="0"/>
            <a:ext cx="3055937" cy="468313"/>
          </a:xfrm>
          <a:prstGeom prst="rect">
            <a:avLst/>
          </a:prstGeom>
        </p:spPr>
        <p:txBody>
          <a:bodyPr vert="horz" wrap="square" lIns="93753" tIns="46877" rIns="93753" bIns="4687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237E9C11-EDB8-426F-8158-15001521032C}" type="datetime1">
              <a:rPr lang="en-US"/>
              <a:pPr>
                <a:defRPr/>
              </a:pPr>
              <a:t>2/23/2022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701675"/>
            <a:ext cx="4678363" cy="35099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3753" tIns="46877" rIns="93753" bIns="46877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850" y="4445000"/>
            <a:ext cx="5643563" cy="4210050"/>
          </a:xfrm>
          <a:prstGeom prst="rect">
            <a:avLst/>
          </a:prstGeom>
        </p:spPr>
        <p:txBody>
          <a:bodyPr vert="horz" wrap="square" lIns="93753" tIns="46877" rIns="93753" bIns="46877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86825"/>
            <a:ext cx="3055938" cy="468313"/>
          </a:xfrm>
          <a:prstGeom prst="rect">
            <a:avLst/>
          </a:prstGeom>
        </p:spPr>
        <p:txBody>
          <a:bodyPr vert="horz" wrap="square" lIns="93753" tIns="46877" rIns="93753" bIns="46877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738" y="8886825"/>
            <a:ext cx="3055937" cy="468313"/>
          </a:xfrm>
          <a:prstGeom prst="rect">
            <a:avLst/>
          </a:prstGeom>
        </p:spPr>
        <p:txBody>
          <a:bodyPr vert="horz" wrap="square" lIns="93753" tIns="46877" rIns="93753" bIns="46877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9CB2C364-B66B-4486-A5CD-19D98DE9E0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3205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pitchFamily="-112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B2C364-B66B-4486-A5CD-19D98DE9E025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89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79513" y="696913"/>
            <a:ext cx="4651375" cy="34877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Move up to landscape 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38269" indent="-2839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35799" indent="-22716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590119" indent="-22716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44438" indent="-22716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498758" indent="-2271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53078" indent="-2271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07397" indent="-2271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61717" indent="-2271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C5042586-3359-4F55-8821-BCCC5167AF04}" type="slidenum">
              <a:rPr lang="en-US" sz="1200"/>
              <a:pPr/>
              <a:t>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883570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EEE_TAG_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019800"/>
            <a:ext cx="1143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822325"/>
            <a:ext cx="7162800" cy="1143000"/>
          </a:xfrm>
        </p:spPr>
        <p:txBody>
          <a:bodyPr/>
          <a:lstStyle>
            <a:lvl1pPr algn="ctr">
              <a:lnSpc>
                <a:spcPct val="9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1588" y="3962400"/>
            <a:ext cx="3919537" cy="1752600"/>
          </a:xfr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733326"/>
      </p:ext>
    </p:extLst>
  </p:cSld>
  <p:clrMapOvr>
    <a:masterClrMapping/>
  </p:clrMapOvr>
  <p:transition spd="med"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0389E-7550-4882-AC15-B0C166425CA0}" type="datetime1">
              <a:rPr lang="en-US"/>
              <a:pPr>
                <a:defRPr/>
              </a:pPr>
              <a:t>2/23/2022</a:t>
            </a:fld>
            <a:endParaRPr lang="en-US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4ED9C-71ED-43C5-BA12-260DD3F665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69787"/>
      </p:ext>
    </p:extLst>
  </p:cSld>
  <p:clrMapOvr>
    <a:masterClrMapping/>
  </p:clrMapOvr>
  <p:transition spd="med"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EAC6A-D351-4A13-8F1E-0D49BDFE9FCB}" type="datetime1">
              <a:rPr lang="en-US"/>
              <a:pPr>
                <a:defRPr/>
              </a:pPr>
              <a:t>2/23/2022</a:t>
            </a:fld>
            <a:endParaRPr lang="en-US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AB13F-6428-4604-A58D-70B18331B8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210653"/>
      </p:ext>
    </p:extLst>
  </p:cSld>
  <p:clrMapOvr>
    <a:masterClrMapping/>
  </p:clrMapOvr>
  <p:transition spd="med">
    <p:pull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F437E-C4A9-4941-A361-13F213D57E1A}" type="datetime1">
              <a:rPr lang="en-US"/>
              <a:pPr>
                <a:defRPr/>
              </a:pPr>
              <a:t>2/23/2022</a:t>
            </a:fld>
            <a:endParaRPr lang="en-US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8910B-8F1B-448D-9E24-BEC2B62522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86877"/>
      </p:ext>
    </p:extLst>
  </p:cSld>
  <p:clrMapOvr>
    <a:masterClrMapping/>
  </p:clrMapOvr>
  <p:transition spd="med">
    <p:pull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275" y="609600"/>
            <a:ext cx="7848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76275" y="2000250"/>
            <a:ext cx="38481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76775" y="2000250"/>
            <a:ext cx="38481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76775" y="4133850"/>
            <a:ext cx="38481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0479768"/>
      </p:ext>
    </p:extLst>
  </p:cSld>
  <p:clrMapOvr>
    <a:masterClrMapping/>
  </p:clrMapOvr>
  <p:transition spd="med">
    <p:pull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66750" y="590550"/>
            <a:ext cx="7848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981200"/>
            <a:ext cx="38481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981200"/>
            <a:ext cx="38481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4114800"/>
            <a:ext cx="38481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0100" y="4114800"/>
            <a:ext cx="38481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91683532"/>
      </p:ext>
    </p:extLst>
  </p:cSld>
  <p:clrMapOvr>
    <a:masterClrMapping/>
  </p:clrMapOvr>
  <p:transition spd="med">
    <p:pull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90550"/>
            <a:ext cx="7848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5325" y="1981200"/>
            <a:ext cx="38481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95825" y="1981200"/>
            <a:ext cx="38481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95825" y="4114800"/>
            <a:ext cx="38481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5796627"/>
      </p:ext>
    </p:extLst>
  </p:cSld>
  <p:clrMapOvr>
    <a:masterClrMapping/>
  </p:clrMapOvr>
  <p:transition spd="med">
    <p:pull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275" y="609600"/>
            <a:ext cx="7848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38481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981200"/>
            <a:ext cx="38481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71417872"/>
      </p:ext>
    </p:extLst>
  </p:cSld>
  <p:clrMapOvr>
    <a:masterClrMapping/>
  </p:clrMapOvr>
  <p:transition spd="med">
    <p:pull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locker\home\aoneill\My Documents\SSCS mock org\graphics\44x52.g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0"/>
            <a:ext cx="4953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5A668B2-C0DD-4AE2-8CD4-971B5B1F25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99016"/>
      </p:ext>
    </p:extLst>
  </p:cSld>
  <p:clrMapOvr>
    <a:masterClrMapping/>
  </p:clrMapOvr>
  <p:transition spd="med">
    <p:pull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Historical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itleSlide_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IEEE_TAG_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019800"/>
            <a:ext cx="1143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0121" y="1150964"/>
            <a:ext cx="7962600" cy="1143000"/>
          </a:xfrm>
        </p:spPr>
        <p:txBody>
          <a:bodyPr/>
          <a:lstStyle>
            <a:lvl1pPr>
              <a:lnSpc>
                <a:spcPct val="90000"/>
              </a:lnSpc>
              <a:defRPr sz="4400">
                <a:solidFill>
                  <a:srgbClr val="00558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05731" y="3297303"/>
            <a:ext cx="6760391" cy="1234440"/>
          </a:xfr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200" b="1">
                <a:solidFill>
                  <a:srgbClr val="808080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21810576"/>
      </p:ext>
    </p:extLst>
  </p:cSld>
  <p:clrMapOvr>
    <a:masterClrMapping/>
  </p:clrMapOvr>
  <p:transition spd="med">
    <p:pull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Users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itleSlide_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IEEE_TAG_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019800"/>
            <a:ext cx="1143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4705" y="1155210"/>
            <a:ext cx="7848600" cy="1143000"/>
          </a:xfrm>
        </p:spPr>
        <p:txBody>
          <a:bodyPr/>
          <a:lstStyle>
            <a:lvl1pPr>
              <a:lnSpc>
                <a:spcPct val="90000"/>
              </a:lnSpc>
              <a:defRPr sz="4400">
                <a:solidFill>
                  <a:srgbClr val="00508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05731" y="3297304"/>
            <a:ext cx="6760391" cy="1234440"/>
          </a:xfr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200" b="1">
                <a:solidFill>
                  <a:srgbClr val="808080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56228752"/>
      </p:ext>
    </p:extLst>
  </p:cSld>
  <p:clrMapOvr>
    <a:masterClrMapping/>
  </p:clrMapOvr>
  <p:transition spd="med"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Clr>
                <a:schemeClr val="tx1">
                  <a:lumMod val="65000"/>
                  <a:lumOff val="35000"/>
                </a:schemeClr>
              </a:buClr>
              <a:defRPr/>
            </a:lvl2pPr>
            <a:lvl3pPr>
              <a:buClr>
                <a:schemeClr val="tx1">
                  <a:lumMod val="65000"/>
                  <a:lumOff val="35000"/>
                </a:schemeClr>
              </a:buClr>
              <a:defRPr/>
            </a:lvl3pPr>
            <a:lvl4pPr>
              <a:buClr>
                <a:schemeClr val="tx1">
                  <a:lumMod val="65000"/>
                  <a:lumOff val="35000"/>
                </a:schemeClr>
              </a:buClr>
              <a:defRPr/>
            </a:lvl4pPr>
            <a:lvl5pPr>
              <a:buClr>
                <a:schemeClr val="tx1">
                  <a:lumMod val="65000"/>
                  <a:lumOff val="35000"/>
                </a:schemeClr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5C214-3405-4523-8DAC-3BC052C1F81A}" type="datetime1">
              <a:rPr lang="en-US"/>
              <a:pPr>
                <a:defRPr/>
              </a:pPr>
              <a:t>2/23/2022</a:t>
            </a:fld>
            <a:endParaRPr lang="en-US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9E2F4-3163-4B30-8BB5-FD103F790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767244"/>
      </p:ext>
    </p:extLst>
  </p:cSld>
  <p:clrMapOvr>
    <a:masterClrMapping/>
  </p:clrMapOvr>
  <p:transition spd="med">
    <p:pull dir="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echnology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itleSlide_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IEEE_TAG_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019800"/>
            <a:ext cx="1143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4088" y="1152144"/>
            <a:ext cx="7964424" cy="1143000"/>
          </a:xfrm>
        </p:spPr>
        <p:txBody>
          <a:bodyPr/>
          <a:lstStyle>
            <a:lvl1pPr>
              <a:lnSpc>
                <a:spcPct val="90000"/>
              </a:lnSpc>
              <a:defRPr sz="4400">
                <a:solidFill>
                  <a:srgbClr val="00508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05731" y="3297304"/>
            <a:ext cx="6760391" cy="1234440"/>
          </a:xfr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200" b="1">
                <a:solidFill>
                  <a:srgbClr val="808080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1009887"/>
      </p:ext>
    </p:extLst>
  </p:cSld>
  <p:clrMapOvr>
    <a:masterClrMapping/>
  </p:clrMapOvr>
  <p:transition spd="med"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6ED50-64EA-4A58-864F-2BFF8647192B}" type="datetime1">
              <a:rPr lang="en-US"/>
              <a:pPr>
                <a:defRPr/>
              </a:pPr>
              <a:t>2/23/2022</a:t>
            </a:fld>
            <a:endParaRPr lang="en-US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33851-666D-43B9-B60A-A431B57C73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221976"/>
      </p:ext>
    </p:extLst>
  </p:cSld>
  <p:clrMapOvr>
    <a:masterClrMapping/>
  </p:clrMapOvr>
  <p:transition spd="med"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FD77B-DD2A-4F19-8B0F-C0D6B24043A6}" type="datetime1">
              <a:rPr lang="en-US"/>
              <a:pPr>
                <a:defRPr/>
              </a:pPr>
              <a:t>2/23/2022</a:t>
            </a:fld>
            <a:endParaRPr lang="en-US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5DE1E-4718-46E8-8EAA-D9742DF812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168584"/>
      </p:ext>
    </p:extLst>
  </p:cSld>
  <p:clrMapOvr>
    <a:masterClrMapping/>
  </p:clrMapOvr>
  <p:transition spd="med"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9B55F-F4A9-4A21-842D-4A1E55D33C51}" type="datetime1">
              <a:rPr lang="en-US"/>
              <a:pPr>
                <a:defRPr/>
              </a:pPr>
              <a:t>2/23/2022</a:t>
            </a:fld>
            <a:endParaRPr lang="en-US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C3194-A2ED-4922-8DAE-3273481060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782642"/>
      </p:ext>
    </p:extLst>
  </p:cSld>
  <p:clrMapOvr>
    <a:masterClrMapping/>
  </p:clrMapOvr>
  <p:transition spd="med"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9B3C4-77D3-4F2C-8CCC-4E5F2BF1948F}" type="datetime1">
              <a:rPr lang="en-US"/>
              <a:pPr>
                <a:defRPr/>
              </a:pPr>
              <a:t>2/23/2022</a:t>
            </a:fld>
            <a:endParaRPr lang="en-US"/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0A777-6D82-4F3E-B80B-9E0AB01401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188019"/>
      </p:ext>
    </p:extLst>
  </p:cSld>
  <p:clrMapOvr>
    <a:masterClrMapping/>
  </p:clrMapOvr>
  <p:transition spd="med"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C6EE9-6056-4CA9-A385-15839DB30824}" type="datetime1">
              <a:rPr lang="en-US"/>
              <a:pPr>
                <a:defRPr/>
              </a:pPr>
              <a:t>2/23/2022</a:t>
            </a:fld>
            <a:endParaRPr lang="en-US"/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9E474-D553-49DE-B71C-0B13C162C8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275813"/>
      </p:ext>
    </p:extLst>
  </p:cSld>
  <p:clrMapOvr>
    <a:masterClrMapping/>
  </p:clrMapOvr>
  <p:transition spd="med"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B3AEF-AE98-4A85-A734-3B50A6E87827}" type="datetime1">
              <a:rPr lang="en-US"/>
              <a:pPr>
                <a:defRPr/>
              </a:pPr>
              <a:t>2/23/2022</a:t>
            </a:fld>
            <a:endParaRPr lang="en-US"/>
          </a:p>
        </p:txBody>
      </p:sp>
      <p:sp>
        <p:nvSpPr>
          <p:cNvPr id="3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840D6-34CD-4D5F-B0F5-FF276F2BD9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925551"/>
      </p:ext>
    </p:extLst>
  </p:cSld>
  <p:clrMapOvr>
    <a:masterClrMapping/>
  </p:clrMapOvr>
  <p:transition spd="med"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FE0B5-057C-4C99-8AAF-2CFBBCBCE460}" type="datetime1">
              <a:rPr lang="en-US"/>
              <a:pPr>
                <a:defRPr/>
              </a:pPr>
              <a:t>2/23/2022</a:t>
            </a:fld>
            <a:endParaRPr lang="en-US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29C7A-D063-4524-A4D0-2C949885F4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561332"/>
      </p:ext>
    </p:extLst>
  </p:cSld>
  <p:clrMapOvr>
    <a:masterClrMapping/>
  </p:clrMapOvr>
  <p:transition spd="med"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1219200" y="6172200"/>
            <a:ext cx="3124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8778557C-F976-458D-AC89-CADB6AC716ED}" type="datetime1">
              <a:rPr lang="en-US"/>
              <a:pPr>
                <a:defRPr/>
              </a:pPr>
              <a:t>2/23/2022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533400" y="6172200"/>
            <a:ext cx="685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C2286B2E-E15A-4C00-BDC7-5B31F66322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0" name="Picture 7" descr="IEEE_TAG_BLUE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924550"/>
            <a:ext cx="914400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700" r:id="rId1"/>
    <p:sldLayoutId id="2147485689" r:id="rId2"/>
    <p:sldLayoutId id="2147485690" r:id="rId3"/>
    <p:sldLayoutId id="2147485691" r:id="rId4"/>
    <p:sldLayoutId id="2147485692" r:id="rId5"/>
    <p:sldLayoutId id="2147485693" r:id="rId6"/>
    <p:sldLayoutId id="2147485694" r:id="rId7"/>
    <p:sldLayoutId id="2147485695" r:id="rId8"/>
    <p:sldLayoutId id="2147485696" r:id="rId9"/>
    <p:sldLayoutId id="2147485697" r:id="rId10"/>
    <p:sldLayoutId id="2147485698" r:id="rId11"/>
    <p:sldLayoutId id="2147485699" r:id="rId12"/>
    <p:sldLayoutId id="2147485701" r:id="rId13"/>
    <p:sldLayoutId id="2147485702" r:id="rId14"/>
    <p:sldLayoutId id="2147485703" r:id="rId15"/>
    <p:sldLayoutId id="2147485704" r:id="rId16"/>
    <p:sldLayoutId id="2147485710" r:id="rId17"/>
  </p:sldLayoutIdLst>
  <p:transition spd="med">
    <p:pull dir="d"/>
  </p:transition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MS PGothic" pitchFamily="34" charset="-128"/>
          <a:cs typeface="ＭＳ Ｐゴシック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MS PGothic" pitchFamily="34" charset="-128"/>
          <a:cs typeface="ＭＳ Ｐゴシック" pitchFamily="2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MS PGothic" pitchFamily="34" charset="-128"/>
          <a:cs typeface="ＭＳ Ｐゴシック" pitchFamily="2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MS PGothic" pitchFamily="34" charset="-128"/>
          <a:cs typeface="ＭＳ Ｐゴシック" pitchFamily="2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MS PGothic" pitchFamily="34" charset="-128"/>
          <a:cs typeface="ＭＳ Ｐゴシック" pitchFamily="2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80000"/>
        <a:buBlip>
          <a:blip r:embed="rId21"/>
        </a:buBlip>
        <a:defRPr sz="2800">
          <a:solidFill>
            <a:schemeClr val="tx1"/>
          </a:solidFill>
          <a:latin typeface="+mn-lt"/>
          <a:ea typeface="MS PGothic" pitchFamily="34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Char char="–"/>
        <a:defRPr sz="26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 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1219200" y="6172200"/>
            <a:ext cx="3124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5563911E-B513-4833-9AD9-F40F35BC4000}" type="datetime1">
              <a:rPr lang="en-US"/>
              <a:pPr>
                <a:defRPr/>
              </a:pPr>
              <a:t>2/23/2022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533400" y="6172200"/>
            <a:ext cx="685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5B4B25D1-34D4-445D-AA9F-1EBCC7A5D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4" name="Picture 7" descr="IEEE_TAG_BLU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924550"/>
            <a:ext cx="914400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705" r:id="rId1"/>
    <p:sldLayoutId id="2147485706" r:id="rId2"/>
    <p:sldLayoutId id="2147485707" r:id="rId3"/>
  </p:sldLayoutIdLst>
  <p:transition spd="med">
    <p:pull dir="d"/>
  </p:transition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MS PGothic" pitchFamily="34" charset="-128"/>
          <a:cs typeface="ＭＳ Ｐゴシック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MS PGothic" pitchFamily="34" charset="-128"/>
          <a:cs typeface="ＭＳ Ｐゴシック" pitchFamily="2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MS PGothic" pitchFamily="34" charset="-128"/>
          <a:cs typeface="ＭＳ Ｐゴシック" pitchFamily="2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MS PGothic" pitchFamily="34" charset="-128"/>
          <a:cs typeface="ＭＳ Ｐゴシック" pitchFamily="2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MS PGothic" pitchFamily="34" charset="-128"/>
          <a:cs typeface="ＭＳ Ｐゴシック" pitchFamily="2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80000"/>
        <a:buBlip>
          <a:blip r:embed="rId7"/>
        </a:buBlip>
        <a:defRPr sz="2800">
          <a:solidFill>
            <a:schemeClr val="tx1"/>
          </a:solidFill>
          <a:latin typeface="+mn-lt"/>
          <a:ea typeface="MS PGothic" pitchFamily="34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6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png"/><Relationship Id="rId4" Type="http://schemas.openxmlformats.org/officeDocument/2006/relationships/hyperlink" Target="http://www.resourcecenter.sscs.ieee.org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sscs.ieee.org/education/2022-sscs-student-circuit-contest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3924"/>
            <a:ext cx="8749661" cy="524979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1143" y="847309"/>
            <a:ext cx="4806286" cy="133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074721"/>
      </p:ext>
    </p:extLst>
  </p:cSld>
  <p:clrMapOvr>
    <a:masterClrMapping/>
  </p:clrMapOvr>
  <p:transition spd="med" advClick="0">
    <p:pull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59" y="5521617"/>
            <a:ext cx="1234441" cy="1072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677202" y="518722"/>
            <a:ext cx="56962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rgbClr val="C00000"/>
                </a:solidFill>
              </a:rPr>
              <a:t>Stay Current with SSCS Education on the Resource Center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55113" y="1460811"/>
            <a:ext cx="2794138" cy="3254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The SSCS Resource Center is a platform that includes:</a:t>
            </a:r>
          </a:p>
          <a:p>
            <a:endParaRPr lang="en-US" sz="1200" dirty="0"/>
          </a:p>
          <a:p>
            <a:pPr marL="257175" indent="-257175">
              <a:buFontTx/>
              <a:buChar char="-"/>
            </a:pPr>
            <a:r>
              <a:rPr lang="en-US" sz="1200" b="1" dirty="0">
                <a:solidFill>
                  <a:srgbClr val="C00000"/>
                </a:solidFill>
              </a:rPr>
              <a:t>Webinar Videos and Slides: </a:t>
            </a:r>
            <a:r>
              <a:rPr lang="en-US" sz="1200" dirty="0"/>
              <a:t>A wide array of topics related to integrated circuits </a:t>
            </a:r>
            <a:endParaRPr lang="en-US" sz="1200" b="1" dirty="0"/>
          </a:p>
          <a:p>
            <a:pPr marL="257175" indent="-257175">
              <a:buFontTx/>
              <a:buChar char="-"/>
            </a:pPr>
            <a:r>
              <a:rPr lang="en-US" sz="1200" b="1" dirty="0">
                <a:solidFill>
                  <a:srgbClr val="C00000"/>
                </a:solidFill>
              </a:rPr>
              <a:t>Short Courses and Tutorials: </a:t>
            </a:r>
            <a:r>
              <a:rPr lang="en-US" sz="1200" dirty="0"/>
              <a:t>Presentations from past years of ISSCC</a:t>
            </a:r>
            <a:endParaRPr lang="en-US" sz="1200" b="1" dirty="0"/>
          </a:p>
          <a:p>
            <a:pPr marL="257175" indent="-257175">
              <a:buFontTx/>
              <a:buChar char="-"/>
            </a:pPr>
            <a:r>
              <a:rPr lang="en-US" sz="1200" b="1" dirty="0">
                <a:solidFill>
                  <a:srgbClr val="C00000"/>
                </a:solidFill>
              </a:rPr>
              <a:t>CONFedu Series: </a:t>
            </a:r>
            <a:r>
              <a:rPr lang="en-US" sz="1200" dirty="0"/>
              <a:t>10-minute talks from SSCS-sponsored conferences</a:t>
            </a:r>
          </a:p>
          <a:p>
            <a:pPr marL="257175" indent="-257175">
              <a:buFontTx/>
              <a:buChar char="-"/>
            </a:pPr>
            <a:r>
              <a:rPr lang="en-US" sz="1200" b="1" dirty="0">
                <a:solidFill>
                  <a:srgbClr val="C00000"/>
                </a:solidFill>
              </a:rPr>
              <a:t>SSCSedu Lectures: </a:t>
            </a:r>
            <a:r>
              <a:rPr lang="en-US" sz="1200" dirty="0"/>
              <a:t>Short courses that are free to Society Members. Behzad Razavi’s Lecture on Noise now available</a:t>
            </a:r>
          </a:p>
          <a:p>
            <a:endParaRPr lang="en-US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2383370" y="5341376"/>
            <a:ext cx="4283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hlinkClick r:id="rId4"/>
              </a:rPr>
              <a:t>www.resourcecenter.sscs.ieee.org</a:t>
            </a:r>
            <a:r>
              <a:rPr lang="en-US" sz="1800" b="1" dirty="0"/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658" y="2252546"/>
            <a:ext cx="5877819" cy="219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594417"/>
      </p:ext>
    </p:extLst>
  </p:cSld>
  <p:clrMapOvr>
    <a:masterClrMapping/>
  </p:clrMapOvr>
  <p:transition spd="med">
    <p:pull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B3AEF-AE98-4A85-A734-3B50A6E87827}" type="datetime1">
              <a:rPr lang="en-US" smtClean="0"/>
              <a:pPr>
                <a:defRPr/>
              </a:pPr>
              <a:t>2/23/2022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7C840D6-34CD-4D5F-B0F5-FF276F2BD9D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5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9" y="5752611"/>
            <a:ext cx="905661" cy="784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52163" y="783457"/>
            <a:ext cx="569629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>
                <a:solidFill>
                  <a:srgbClr val="C00000"/>
                </a:solidFill>
              </a:rPr>
              <a:t>SSCS YouTube Channel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880" y="4025995"/>
            <a:ext cx="1775489" cy="12152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486" y="2488161"/>
            <a:ext cx="1669592" cy="12041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7738" y="2470905"/>
            <a:ext cx="1689812" cy="12386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2952" y="4004584"/>
            <a:ext cx="1689812" cy="12366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2376" y="2626673"/>
            <a:ext cx="1721501" cy="11845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14706" y="4035069"/>
            <a:ext cx="1679171" cy="11144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70912" y="3169510"/>
            <a:ext cx="1955082" cy="142105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04286" y="1527765"/>
            <a:ext cx="518247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i="1" dirty="0"/>
              <a:t>The SSCS YouTube channel has FREE educational content including SSCS’ CONFedu series and Educational Sessions from SSCS sponsored conferences</a:t>
            </a:r>
          </a:p>
        </p:txBody>
      </p:sp>
    </p:spTree>
    <p:extLst>
      <p:ext uri="{BB962C8B-B14F-4D97-AF65-F5344CB8AC3E}">
        <p14:creationId xmlns:p14="http://schemas.microsoft.com/office/powerpoint/2010/main" val="3514385118"/>
      </p:ext>
    </p:extLst>
  </p:cSld>
  <p:clrMapOvr>
    <a:masterClrMapping/>
  </p:clrMapOvr>
  <p:transition spd="med">
    <p:pull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80225" y="345401"/>
            <a:ext cx="8095786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b="1" kern="0" dirty="0">
                <a:solidFill>
                  <a:srgbClr val="C00000"/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rPr>
              <a:t>IEEE Solid-State Circuits Society is Proud to Sponsor These Prestigious Conferences</a:t>
            </a:r>
          </a:p>
        </p:txBody>
      </p:sp>
      <p:pic>
        <p:nvPicPr>
          <p:cNvPr id="16393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10" y="5646584"/>
            <a:ext cx="1152350" cy="998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4" name="TextBox 9"/>
          <p:cNvSpPr txBox="1">
            <a:spLocks noChangeArrowheads="1"/>
          </p:cNvSpPr>
          <p:nvPr/>
        </p:nvSpPr>
        <p:spPr bwMode="auto">
          <a:xfrm>
            <a:off x="1839719" y="5046420"/>
            <a:ext cx="5005388" cy="120032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b="1" dirty="0">
                <a:solidFill>
                  <a:srgbClr val="C00000"/>
                </a:solidFill>
              </a:rPr>
              <a:t>Join SSCS today to take advantage of discounted rates for these conferences 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974" y="3124051"/>
            <a:ext cx="2704392" cy="1091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003" y="2117410"/>
            <a:ext cx="1938718" cy="1006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954" y="2466181"/>
            <a:ext cx="1452222" cy="14993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42224" y="1543305"/>
            <a:ext cx="3158117" cy="6653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98281" y="2854692"/>
            <a:ext cx="1413588" cy="120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76391"/>
      </p:ext>
    </p:extLst>
  </p:cSld>
  <p:clrMapOvr>
    <a:masterClrMapping/>
  </p:clrMapOvr>
  <p:transition spd="med">
    <p:pull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14039" y="509412"/>
            <a:ext cx="7450208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b="1" kern="0" dirty="0">
                <a:solidFill>
                  <a:srgbClr val="005582"/>
                </a:solidFill>
                <a:latin typeface="Verdana"/>
                <a:ea typeface="ＭＳ Ｐゴシック" pitchFamily="-112" charset="-128"/>
                <a:cs typeface="ＭＳ Ｐゴシック" pitchFamily="-112" charset="-128"/>
              </a:rPr>
              <a:t>IEEE Solid-State Circuits Society</a:t>
            </a:r>
          </a:p>
          <a:p>
            <a:pPr algn="ctr" eaLnBrk="0" hangingPunct="0">
              <a:defRPr/>
            </a:pPr>
            <a:r>
              <a:rPr lang="en-US" b="1" kern="0" dirty="0">
                <a:solidFill>
                  <a:srgbClr val="005582"/>
                </a:solidFill>
                <a:latin typeface="Verdana"/>
                <a:ea typeface="ＭＳ Ｐゴシック" pitchFamily="-112" charset="-128"/>
                <a:cs typeface="ＭＳ Ｐゴシック" pitchFamily="-112" charset="-128"/>
              </a:rPr>
              <a:t>Flagship Publications</a:t>
            </a:r>
          </a:p>
        </p:txBody>
      </p:sp>
      <p:pic>
        <p:nvPicPr>
          <p:cNvPr id="16393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85" y="5766091"/>
            <a:ext cx="1065600" cy="923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4" name="TextBox 9"/>
          <p:cNvSpPr txBox="1">
            <a:spLocks noChangeArrowheads="1"/>
          </p:cNvSpPr>
          <p:nvPr/>
        </p:nvSpPr>
        <p:spPr bwMode="auto">
          <a:xfrm>
            <a:off x="126445" y="4079362"/>
            <a:ext cx="2003584" cy="124649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500" b="1" dirty="0">
                <a:solidFill>
                  <a:srgbClr val="C00000"/>
                </a:solidFill>
              </a:rPr>
              <a:t>Join SSCS today to </a:t>
            </a:r>
          </a:p>
          <a:p>
            <a:pPr eaLnBrk="1" hangingPunct="1"/>
            <a:r>
              <a:rPr lang="en-US" sz="1500" b="1" dirty="0">
                <a:solidFill>
                  <a:srgbClr val="C00000"/>
                </a:solidFill>
              </a:rPr>
              <a:t>get these publications as part of your member benefits.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5829" y="1736316"/>
            <a:ext cx="3684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400" b="1" dirty="0"/>
              <a:t>Journal of Solid-State Circuits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400" b="1" dirty="0"/>
              <a:t>Solid-State Circuits Magazine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5829" y="2289166"/>
            <a:ext cx="376588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400" b="1" dirty="0"/>
              <a:t>IEEE Journal of Exploratory </a:t>
            </a:r>
          </a:p>
          <a:p>
            <a:r>
              <a:rPr lang="en-US" sz="1400" b="1" dirty="0"/>
              <a:t>     Solid-State Computational  Devices</a:t>
            </a:r>
            <a:br>
              <a:rPr lang="en-US" sz="1400" b="1" dirty="0"/>
            </a:br>
            <a:r>
              <a:rPr lang="en-US" sz="1400" b="1" dirty="0"/>
              <a:t>     and Circuits (JXCDC)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400" b="1" dirty="0"/>
              <a:t>Solid-State Circuits Letters (SSC-L)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400" b="1" dirty="0"/>
              <a:t>RFIC Virtual Journal 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FF0000"/>
                </a:solidFill>
              </a:rPr>
              <a:t>NEW – Open Journal of Solid-State Circuits</a:t>
            </a:r>
          </a:p>
        </p:txBody>
      </p:sp>
      <p:pic>
        <p:nvPicPr>
          <p:cNvPr id="2051" name="Picture 3" descr="Z:\Solid State Circuits Society\PUBLICATIONS\JxCDC\JxCDC CFP December 2014\JxCDC banner-r-K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912" y="3876199"/>
            <a:ext cx="2634335" cy="1250240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Screen Shot 2016-01-25 at 12.11.3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145" y="3919386"/>
            <a:ext cx="2797534" cy="1062459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506" y="4079362"/>
            <a:ext cx="1127097" cy="94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/>
          <a:srcRect r="3916" b="32554"/>
          <a:stretch/>
        </p:blipFill>
        <p:spPr>
          <a:xfrm>
            <a:off x="4951128" y="1953409"/>
            <a:ext cx="1357571" cy="177232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25AC48B-7F95-4E6E-B2F8-9638F7F798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13730" y="1980596"/>
            <a:ext cx="1201325" cy="16397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20086" y="1980596"/>
            <a:ext cx="1225637" cy="16397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62912" y="2032111"/>
            <a:ext cx="1106404" cy="1505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767104"/>
      </p:ext>
    </p:extLst>
  </p:cSld>
  <p:clrMapOvr>
    <a:masterClrMapping/>
  </p:clrMapOvr>
  <p:transition spd="med">
    <p:pull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56849" y="5086225"/>
            <a:ext cx="3500698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rgbClr val="C00000"/>
                </a:solidFill>
              </a:rPr>
              <a:t>Over 110 Chapters Around the World </a:t>
            </a:r>
            <a:br>
              <a:rPr lang="en-US" sz="1350" b="1" dirty="0">
                <a:solidFill>
                  <a:srgbClr val="C00000"/>
                </a:solidFill>
              </a:rPr>
            </a:br>
            <a:r>
              <a:rPr lang="en-US" sz="1200" b="1" i="1" dirty="0">
                <a:solidFill>
                  <a:srgbClr val="C00000"/>
                </a:solidFill>
              </a:rPr>
              <a:t>Join and participate in your local </a:t>
            </a:r>
            <a:r>
              <a:rPr lang="en-US" sz="1050" b="1" i="1" dirty="0">
                <a:solidFill>
                  <a:srgbClr val="C00000"/>
                </a:solidFill>
              </a:rPr>
              <a:t>Chapter</a:t>
            </a:r>
            <a:endParaRPr lang="en-US" sz="1200" b="1" i="1" dirty="0">
              <a:solidFill>
                <a:srgbClr val="C00000"/>
              </a:solidFill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3671"/>
            <a:ext cx="1234441" cy="1072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2644" y="449834"/>
            <a:ext cx="74713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SSCS Chapter-based Conferences and Workshops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873" y="1996091"/>
            <a:ext cx="2877303" cy="12481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6849" y="3443539"/>
            <a:ext cx="3925087" cy="11902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804" y="3856438"/>
            <a:ext cx="2908373" cy="1136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85001" y="1398406"/>
            <a:ext cx="1937279" cy="18099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8696" y="1835243"/>
            <a:ext cx="2957002" cy="132885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40993" y="3731661"/>
            <a:ext cx="1785938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923848"/>
      </p:ext>
    </p:extLst>
  </p:cSld>
  <p:clrMapOvr>
    <a:masterClrMapping/>
  </p:clrMapOvr>
  <p:transition spd="med">
    <p:pull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60D11-E9FD-42C3-A935-2E06982FF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494190"/>
            <a:ext cx="8610600" cy="11430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2022 SSCS Student Circuit Contest</a:t>
            </a:r>
            <a:br>
              <a:rPr lang="en-US" sz="2800" dirty="0">
                <a:solidFill>
                  <a:srgbClr val="FF0000"/>
                </a:solidFill>
              </a:rPr>
            </a:br>
            <a:r>
              <a:rPr lang="en-US" sz="1800" i="1" dirty="0">
                <a:solidFill>
                  <a:srgbClr val="FF0000"/>
                </a:solidFill>
              </a:rPr>
              <a:t>Open to Undergraduate and Graduate Students</a:t>
            </a:r>
            <a:endParaRPr lang="en-US" sz="2800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FDCAA8-A7AF-4721-AD87-02E54824D5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2395" y="1990077"/>
            <a:ext cx="7659210" cy="3522955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1600" b="0" i="0" dirty="0">
                <a:effectLst/>
                <a:latin typeface="Helvetica Neue"/>
              </a:rPr>
              <a:t>The goal of this challenge is to design an integrated circuit by using the greatest number of components picked from the provided list. 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sz="1600" dirty="0">
              <a:latin typeface="Helvetica Neu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0" i="0" dirty="0">
                <a:effectLst/>
                <a:latin typeface="Helvetica Neue"/>
              </a:rPr>
              <a:t>Awards: Up to three contestants will receive US$2K each towards attending an SSCS-sponsored conference </a:t>
            </a:r>
          </a:p>
          <a:p>
            <a:endParaRPr lang="en-US" sz="1600" dirty="0"/>
          </a:p>
          <a:p>
            <a:r>
              <a:rPr lang="en-US" sz="1600" dirty="0"/>
              <a:t>Deadline for Submissions: June 30</a:t>
            </a:r>
            <a:r>
              <a:rPr lang="en-US" sz="1600" baseline="30000" dirty="0"/>
              <a:t>th</a:t>
            </a:r>
            <a:r>
              <a:rPr lang="en-US" sz="1600" dirty="0"/>
              <a:t>, 2022</a:t>
            </a:r>
          </a:p>
          <a:p>
            <a:endParaRPr lang="en-US" sz="1600" dirty="0"/>
          </a:p>
          <a:p>
            <a:r>
              <a:rPr lang="en-US" sz="1600" dirty="0"/>
              <a:t>More Info: </a:t>
            </a:r>
            <a:r>
              <a:rPr lang="en-US" sz="1600" dirty="0">
                <a:hlinkClick r:id="rId2"/>
              </a:rPr>
              <a:t>https://sscs.ieee.org/education/2022-sscs-student-circuit-contest</a:t>
            </a:r>
            <a:r>
              <a:rPr lang="en-US" sz="1600" dirty="0"/>
              <a:t>	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A86698-C28E-4759-BD59-6E1AEF6EB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F9B55F-F4A9-4A21-842D-4A1E55D33C51}" type="datetime1">
              <a:rPr lang="en-US" smtClean="0"/>
              <a:pPr>
                <a:defRPr/>
              </a:pPr>
              <a:t>2/23/2022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1C6F40-590D-4D21-B230-C994CCC0B3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F1C3194-A2ED-4922-8DAE-32734810608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370726"/>
      </p:ext>
    </p:extLst>
  </p:cSld>
  <p:clrMapOvr>
    <a:masterClrMapping/>
  </p:clrMapOvr>
  <p:transition spd="med">
    <p:pull dir="d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IEEE_2010slogan_template">
  <a:themeElements>
    <a:clrScheme name="Custom 3">
      <a:dk1>
        <a:srgbClr val="000000"/>
      </a:dk1>
      <a:lt1>
        <a:srgbClr val="FFFFFF"/>
      </a:lt1>
      <a:dk2>
        <a:srgbClr val="005582"/>
      </a:dk2>
      <a:lt2>
        <a:srgbClr val="808080"/>
      </a:lt2>
      <a:accent1>
        <a:srgbClr val="DC5D26"/>
      </a:accent1>
      <a:accent2>
        <a:srgbClr val="52A93A"/>
      </a:accent2>
      <a:accent3>
        <a:srgbClr val="FFFFFF"/>
      </a:accent3>
      <a:accent4>
        <a:srgbClr val="000000"/>
      </a:accent4>
      <a:accent5>
        <a:srgbClr val="6C0521"/>
      </a:accent5>
      <a:accent6>
        <a:srgbClr val="477E27"/>
      </a:accent6>
      <a:hlink>
        <a:srgbClr val="0080FF"/>
      </a:hlink>
      <a:folHlink>
        <a:srgbClr val="481861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8" charset="0"/>
            <a:ea typeface="ＭＳ Ｐゴシック" pitchFamily="28" charset="-128"/>
            <a:cs typeface="ＭＳ Ｐゴシック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8" charset="0"/>
            <a:ea typeface="ＭＳ Ｐゴシック" pitchFamily="28" charset="-128"/>
            <a:cs typeface="ＭＳ Ｐゴシック" pitchFamily="28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FFFFF"/>
        </a:lt1>
        <a:dk2>
          <a:srgbClr val="0F3D88"/>
        </a:dk2>
        <a:lt2>
          <a:srgbClr val="808080"/>
        </a:lt2>
        <a:accent1>
          <a:srgbClr val="FF8000"/>
        </a:accent1>
        <a:accent2>
          <a:srgbClr val="59B308"/>
        </a:accent2>
        <a:accent3>
          <a:srgbClr val="FFFFFF"/>
        </a:accent3>
        <a:accent4>
          <a:srgbClr val="000000"/>
        </a:accent4>
        <a:accent5>
          <a:srgbClr val="FFC0AA"/>
        </a:accent5>
        <a:accent6>
          <a:srgbClr val="50A206"/>
        </a:accent6>
        <a:hlink>
          <a:srgbClr val="008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EEE_customSlides">
  <a:themeElements>
    <a:clrScheme name="Custom 3">
      <a:dk1>
        <a:srgbClr val="000000"/>
      </a:dk1>
      <a:lt1>
        <a:srgbClr val="FFFFFF"/>
      </a:lt1>
      <a:dk2>
        <a:srgbClr val="005582"/>
      </a:dk2>
      <a:lt2>
        <a:srgbClr val="808080"/>
      </a:lt2>
      <a:accent1>
        <a:srgbClr val="DC5D26"/>
      </a:accent1>
      <a:accent2>
        <a:srgbClr val="52A93A"/>
      </a:accent2>
      <a:accent3>
        <a:srgbClr val="FFFFFF"/>
      </a:accent3>
      <a:accent4>
        <a:srgbClr val="000000"/>
      </a:accent4>
      <a:accent5>
        <a:srgbClr val="6C0521"/>
      </a:accent5>
      <a:accent6>
        <a:srgbClr val="477E27"/>
      </a:accent6>
      <a:hlink>
        <a:srgbClr val="0080FF"/>
      </a:hlink>
      <a:folHlink>
        <a:srgbClr val="481861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8" charset="0"/>
            <a:ea typeface="ＭＳ Ｐゴシック" pitchFamily="28" charset="-128"/>
            <a:cs typeface="ＭＳ Ｐゴシック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8" charset="0"/>
            <a:ea typeface="ＭＳ Ｐゴシック" pitchFamily="28" charset="-128"/>
            <a:cs typeface="ＭＳ Ｐゴシック" pitchFamily="28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FFFFF"/>
        </a:lt1>
        <a:dk2>
          <a:srgbClr val="0F3D88"/>
        </a:dk2>
        <a:lt2>
          <a:srgbClr val="808080"/>
        </a:lt2>
        <a:accent1>
          <a:srgbClr val="FF8000"/>
        </a:accent1>
        <a:accent2>
          <a:srgbClr val="59B308"/>
        </a:accent2>
        <a:accent3>
          <a:srgbClr val="FFFFFF"/>
        </a:accent3>
        <a:accent4>
          <a:srgbClr val="000000"/>
        </a:accent4>
        <a:accent5>
          <a:srgbClr val="FFC0AA"/>
        </a:accent5>
        <a:accent6>
          <a:srgbClr val="50A206"/>
        </a:accent6>
        <a:hlink>
          <a:srgbClr val="008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IEEE_2010slogan_template</Template>
  <TotalTime>9467</TotalTime>
  <Words>289</Words>
  <Application>Microsoft Office PowerPoint</Application>
  <PresentationFormat>On-screen Show (4:3)</PresentationFormat>
  <Paragraphs>40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Helvetica Neue</vt:lpstr>
      <vt:lpstr>Verdana</vt:lpstr>
      <vt:lpstr>Wingdings</vt:lpstr>
      <vt:lpstr>IEEE_2010slogan_template</vt:lpstr>
      <vt:lpstr>IEEE_customSlides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2022 SSCS Student Circuit Contest Open to Undergraduate and Graduate Students</vt:lpstr>
    </vt:vector>
  </TitlesOfParts>
  <Company>IEEE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adurniak</dc:creator>
  <cp:lastModifiedBy>Abira Altvater</cp:lastModifiedBy>
  <cp:revision>507</cp:revision>
  <cp:lastPrinted>2012-01-20T18:41:09Z</cp:lastPrinted>
  <dcterms:created xsi:type="dcterms:W3CDTF">2011-11-16T12:05:12Z</dcterms:created>
  <dcterms:modified xsi:type="dcterms:W3CDTF">2022-02-23T21:13:16Z</dcterms:modified>
</cp:coreProperties>
</file>