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344" r:id="rId2"/>
  </p:sldMasterIdLst>
  <p:notesMasterIdLst>
    <p:notesMasterId r:id="rId9"/>
  </p:notesMasterIdLst>
  <p:handoutMasterIdLst>
    <p:handoutMasterId r:id="rId10"/>
  </p:handoutMasterIdLst>
  <p:sldIdLst>
    <p:sldId id="431" r:id="rId3"/>
    <p:sldId id="440" r:id="rId4"/>
    <p:sldId id="398" r:id="rId5"/>
    <p:sldId id="419" r:id="rId6"/>
    <p:sldId id="432" r:id="rId7"/>
    <p:sldId id="435" r:id="rId8"/>
  </p:sldIdLst>
  <p:sldSz cx="9144000" cy="6858000" type="screen4x3"/>
  <p:notesSz cx="7010400" cy="92964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2"/>
    <a:srgbClr val="FFFFCC"/>
    <a:srgbClr val="808080"/>
    <a:srgbClr val="005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29" autoAdjust="0"/>
  </p:normalViewPr>
  <p:slideViewPr>
    <p:cSldViewPr snapToGrid="0">
      <p:cViewPr varScale="1">
        <p:scale>
          <a:sx n="109" d="100"/>
          <a:sy n="109" d="100"/>
        </p:scale>
        <p:origin x="1296" y="102"/>
      </p:cViewPr>
      <p:guideLst>
        <p:guide orient="horz" pos="2165"/>
        <p:guide pos="28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249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367" cy="465294"/>
          </a:xfrm>
          <a:prstGeom prst="rect">
            <a:avLst/>
          </a:prstGeom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56" y="0"/>
            <a:ext cx="3037366" cy="465294"/>
          </a:xfrm>
          <a:prstGeom prst="rect">
            <a:avLst/>
          </a:prstGeom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ED97D0D-0316-41CE-A4CC-C5E2D82926C3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30"/>
            <a:ext cx="3037367" cy="465294"/>
          </a:xfrm>
          <a:prstGeom prst="rect">
            <a:avLst/>
          </a:prstGeom>
        </p:spPr>
        <p:txBody>
          <a:bodyPr vert="horz" wrap="square" lIns="93162" tIns="46582" rIns="93162" bIns="4658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56" y="8829530"/>
            <a:ext cx="3037366" cy="465294"/>
          </a:xfrm>
          <a:prstGeom prst="rect">
            <a:avLst/>
          </a:prstGeom>
        </p:spPr>
        <p:txBody>
          <a:bodyPr vert="horz" wrap="square" lIns="93162" tIns="46582" rIns="93162" bIns="4658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2BC12E2-2DC3-4623-9841-4AD136A84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5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367" cy="465294"/>
          </a:xfrm>
          <a:prstGeom prst="rect">
            <a:avLst/>
          </a:prstGeom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456" y="0"/>
            <a:ext cx="3037366" cy="465294"/>
          </a:xfrm>
          <a:prstGeom prst="rect">
            <a:avLst/>
          </a:prstGeom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7E9C11-EDB8-426F-8158-15001521032C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62" tIns="46582" rIns="93162" bIns="4658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67" y="4416342"/>
            <a:ext cx="5609267" cy="4182907"/>
          </a:xfrm>
          <a:prstGeom prst="rect">
            <a:avLst/>
          </a:prstGeom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30"/>
            <a:ext cx="3037367" cy="465294"/>
          </a:xfrm>
          <a:prstGeom prst="rect">
            <a:avLst/>
          </a:prstGeom>
        </p:spPr>
        <p:txBody>
          <a:bodyPr vert="horz" wrap="square" lIns="93162" tIns="46582" rIns="93162" bIns="4658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456" y="8829530"/>
            <a:ext cx="3037366" cy="465294"/>
          </a:xfrm>
          <a:prstGeom prst="rect">
            <a:avLst/>
          </a:prstGeom>
        </p:spPr>
        <p:txBody>
          <a:bodyPr vert="horz" wrap="square" lIns="93162" tIns="46582" rIns="93162" bIns="4658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CB2C364-B66B-4486-A5CD-19D98DE9E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2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2C364-B66B-4486-A5CD-19D98DE9E0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1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9513" y="696913"/>
            <a:ext cx="4651375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Move up to landscape 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38269" indent="-2839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35799" indent="-22716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0119" indent="-22716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44438" indent="-22716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98758" indent="-22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53078" indent="-22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07397" indent="-22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61717" indent="-22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C5042586-3359-4F55-8821-BCCC5167AF04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 algn="ctr"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90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33326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389E-7550-4882-AC15-B0C166425CA0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ED9C-71ED-43C5-BA12-260DD3F66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9787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AC6A-D351-4A13-8F1E-0D49BDFE9FCB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AB13F-6428-4604-A58D-70B18331B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10653"/>
      </p:ext>
    </p:extLst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437E-C4A9-4941-A361-13F213D57E1A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910B-8F1B-448D-9E24-BEC2B6252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6877"/>
      </p:ext>
    </p:extLst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79768"/>
      </p:ext>
    </p:extLst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3532"/>
      </p:ext>
    </p:extLst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96627"/>
      </p:ext>
    </p:extLst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17872"/>
      </p:ext>
    </p:extLst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locker\home\aoneill\My Documents\SSCS mock org\graphics\44x52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495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A668B2-C0DD-4AE2-8CD4-971B5B1F25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71258"/>
      </p:ext>
    </p:extLst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3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10576"/>
      </p:ext>
    </p:extLst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3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28752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5C214-3405-4523-8DAC-3BC052C1F81A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E2F4-3163-4B30-8BB5-FD103F790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67244"/>
      </p:ext>
    </p:extLst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3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9887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ED50-64EA-4A58-864F-2BFF8647192B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3851-666D-43B9-B60A-A431B57C7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21976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D77B-DD2A-4F19-8B0F-C0D6B24043A6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DE1E-4718-46E8-8EAA-D9742DF81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8584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B55F-F4A9-4A21-842D-4A1E55D33C51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3194-A2ED-4922-8DAE-327348106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82642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B3C4-77D3-4F2C-8CCC-4E5F2BF1948F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A777-6D82-4F3E-B80B-9E0AB0140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88019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6EE9-6056-4CA9-A385-15839DB30824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9E474-D553-49DE-B71C-0B13C162C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75813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3AEF-AE98-4A85-A734-3B50A6E87827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40D6-34CD-4D5F-B0F5-FF276F2BD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25551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E0B5-057C-4C99-8AAF-2CFBBCBCE460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9C7A-D063-4524-A4D0-2C949885F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61332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4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778557C-F976-458D-AC89-CADB6AC716ED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4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2286B2E-E15A-4C00-BDC7-5B31F6632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4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00" r:id="rId1"/>
    <p:sldLayoutId id="2147485689" r:id="rId2"/>
    <p:sldLayoutId id="2147485690" r:id="rId3"/>
    <p:sldLayoutId id="2147485691" r:id="rId4"/>
    <p:sldLayoutId id="2147485692" r:id="rId5"/>
    <p:sldLayoutId id="2147485693" r:id="rId6"/>
    <p:sldLayoutId id="2147485694" r:id="rId7"/>
    <p:sldLayoutId id="2147485695" r:id="rId8"/>
    <p:sldLayoutId id="2147485696" r:id="rId9"/>
    <p:sldLayoutId id="2147485697" r:id="rId10"/>
    <p:sldLayoutId id="2147485698" r:id="rId11"/>
    <p:sldLayoutId id="2147485699" r:id="rId12"/>
    <p:sldLayoutId id="2147485701" r:id="rId13"/>
    <p:sldLayoutId id="2147485702" r:id="rId14"/>
    <p:sldLayoutId id="2147485703" r:id="rId15"/>
    <p:sldLayoutId id="2147485704" r:id="rId16"/>
    <p:sldLayoutId id="2147485708" r:id="rId17"/>
  </p:sldLayoutIdLst>
  <p:transition spd="med">
    <p:pull dir="d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1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4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563911E-B513-4833-9AD9-F40F35BC4000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4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B4B25D1-34D4-445D-AA9F-1EBCC7A5D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4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05" r:id="rId1"/>
    <p:sldLayoutId id="2147485706" r:id="rId2"/>
    <p:sldLayoutId id="2147485707" r:id="rId3"/>
  </p:sldLayoutIdLst>
  <p:transition spd="med">
    <p:pull dir="d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hyperlink" Target="http://www.resourcecenter.sscs.iee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501" y="1"/>
            <a:ext cx="9838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21534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09600" y="329267"/>
            <a:ext cx="95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New – SSCS Podcast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1" y="1858703"/>
            <a:ext cx="2321861" cy="412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02" y="1858703"/>
            <a:ext cx="2282312" cy="405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6679" y="2500608"/>
            <a:ext cx="315273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Episodes:</a:t>
            </a:r>
          </a:p>
          <a:p>
            <a:pPr lvl="1">
              <a:spcAft>
                <a:spcPts val="600"/>
              </a:spcAft>
              <a:buFont typeface="Lucida Grande" charset="0"/>
              <a:buChar char="–"/>
              <a:defRPr/>
            </a:pPr>
            <a:r>
              <a:rPr lang="en-US" altLang="zh-TW" sz="1600" b="1" dirty="0">
                <a:ea typeface="ＭＳ Ｐゴシック" pitchFamily="34" charset="-128"/>
              </a:rPr>
              <a:t> Dr</a:t>
            </a:r>
            <a:r>
              <a:rPr lang="en-US" altLang="zh-TW" sz="1600" b="1" dirty="0">
                <a:ea typeface="ＭＳ Ｐゴシック" pitchFamily="34" charset="-128"/>
              </a:rPr>
              <a:t>. Gert Cauwenberghs</a:t>
            </a:r>
          </a:p>
          <a:p>
            <a:pPr lvl="1">
              <a:spcAft>
                <a:spcPts val="600"/>
              </a:spcAft>
              <a:buFont typeface="Lucida Grande" charset="0"/>
              <a:buChar char="–"/>
              <a:defRPr/>
            </a:pPr>
            <a:r>
              <a:rPr lang="en-US" altLang="zh-TW" sz="1600" b="1" dirty="0">
                <a:ea typeface="ＭＳ Ｐゴシック" pitchFamily="34" charset="-128"/>
              </a:rPr>
              <a:t> Dr</a:t>
            </a:r>
            <a:r>
              <a:rPr lang="en-US" altLang="zh-TW" sz="1600" b="1" dirty="0">
                <a:ea typeface="ＭＳ Ｐゴシック" pitchFamily="34" charset="-128"/>
              </a:rPr>
              <a:t>. Albert Theuwissen</a:t>
            </a:r>
          </a:p>
          <a:p>
            <a:pPr lvl="1">
              <a:spcAft>
                <a:spcPts val="600"/>
              </a:spcAft>
              <a:buFont typeface="Lucida Grande" charset="0"/>
              <a:buChar char="–"/>
              <a:defRPr/>
            </a:pPr>
            <a:r>
              <a:rPr lang="en-US" altLang="zh-TW" sz="1600" b="1" dirty="0">
                <a:ea typeface="ＭＳ Ｐゴシック" pitchFamily="34" charset="-128"/>
              </a:rPr>
              <a:t> Dr</a:t>
            </a:r>
            <a:r>
              <a:rPr lang="en-US" altLang="zh-TW" sz="1600" b="1" dirty="0">
                <a:ea typeface="ＭＳ Ｐゴシック" pitchFamily="34" charset="-128"/>
              </a:rPr>
              <a:t>. Shanthi Pavan</a:t>
            </a:r>
          </a:p>
          <a:p>
            <a:pPr lvl="1">
              <a:spcAft>
                <a:spcPts val="600"/>
              </a:spcAft>
              <a:buFont typeface="Lucida Grande" charset="0"/>
              <a:buChar char="–"/>
              <a:defRPr/>
            </a:pPr>
            <a:r>
              <a:rPr lang="en-US" altLang="zh-TW" sz="1600" b="1" dirty="0">
                <a:ea typeface="ＭＳ Ｐゴシック" pitchFamily="34" charset="-128"/>
              </a:rPr>
              <a:t> Dr. </a:t>
            </a:r>
            <a:r>
              <a:rPr lang="en-US" altLang="zh-TW" sz="1600" b="1" dirty="0">
                <a:ea typeface="ＭＳ Ｐゴシック" pitchFamily="34" charset="-128"/>
              </a:rPr>
              <a:t>Jake Baker </a:t>
            </a:r>
            <a:endParaRPr lang="en-US" altLang="zh-TW" sz="1600" b="1" dirty="0" smtClean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Font typeface="Lucida Grande" charset="0"/>
              <a:buChar char="–"/>
              <a:defRPr/>
            </a:pPr>
            <a:r>
              <a:rPr lang="en-US" altLang="zh-TW" sz="1600" b="1" dirty="0">
                <a:ea typeface="ＭＳ Ｐゴシック" pitchFamily="34" charset="-128"/>
              </a:rPr>
              <a:t> Shantanu </a:t>
            </a:r>
            <a:r>
              <a:rPr lang="en-US" altLang="zh-TW" sz="1600" b="1" dirty="0" err="1">
                <a:ea typeface="ＭＳ Ｐゴシック" pitchFamily="34" charset="-128"/>
              </a:rPr>
              <a:t>Chakravorty</a:t>
            </a:r>
            <a:r>
              <a:rPr lang="en-US" altLang="zh-TW" sz="1600" b="1" dirty="0">
                <a:ea typeface="ＭＳ Ｐゴシック" pitchFamily="34" charset="-128"/>
              </a:rPr>
              <a:t> </a:t>
            </a:r>
            <a:endParaRPr lang="en-US" altLang="zh-TW" sz="1600" b="1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  <a:buFont typeface="Lucida Grande" charset="0"/>
              <a:buChar char="–"/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altLang="zh-TW" sz="1600" b="1" dirty="0" smtClean="0">
                <a:ea typeface="ＭＳ Ｐゴシック" pitchFamily="34" charset="-128"/>
              </a:rPr>
              <a:t>Dr</a:t>
            </a:r>
            <a:r>
              <a:rPr lang="en-US" altLang="zh-TW" sz="1600" b="1" dirty="0">
                <a:ea typeface="ＭＳ Ｐゴシック" pitchFamily="34" charset="-128"/>
              </a:rPr>
              <a:t>. </a:t>
            </a:r>
            <a:r>
              <a:rPr lang="en-US" altLang="zh-TW" sz="1600" b="1" dirty="0">
                <a:ea typeface="ＭＳ Ｐゴシック" pitchFamily="34" charset="-128"/>
              </a:rPr>
              <a:t>Alice Wang </a:t>
            </a:r>
            <a:r>
              <a:rPr lang="en-US" altLang="zh-TW" sz="1600" b="1" dirty="0">
                <a:solidFill>
                  <a:srgbClr val="C00000"/>
                </a:solidFill>
                <a:ea typeface="ＭＳ Ｐゴシック" pitchFamily="34" charset="-128"/>
              </a:rPr>
              <a:t>(COMING SOON)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357" y="975596"/>
            <a:ext cx="768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Interview style podcast that focuses on the stories of engineers and scientists behind the integrated circuits that power the world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4583210"/>
      </p:ext>
    </p:extLst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451" y="2"/>
            <a:ext cx="1645921" cy="142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82459" y="349336"/>
            <a:ext cx="7595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Stay Current with SSCS Education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SSCS </a:t>
            </a:r>
            <a:r>
              <a:rPr lang="en-US" sz="2000" b="1" dirty="0">
                <a:solidFill>
                  <a:srgbClr val="C00000"/>
                </a:solidFill>
              </a:rPr>
              <a:t>Member </a:t>
            </a:r>
            <a:r>
              <a:rPr lang="en-US" sz="2000" b="1" dirty="0">
                <a:solidFill>
                  <a:srgbClr val="C00000"/>
                </a:solidFill>
              </a:rPr>
              <a:t>benefit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5103" y="1529667"/>
            <a:ext cx="26770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SSCS Resource Center is a platform that includes:</a:t>
            </a:r>
          </a:p>
          <a:p>
            <a:endParaRPr lang="en-US" sz="1400" dirty="0"/>
          </a:p>
          <a:p>
            <a:pPr marL="342891" indent="-342891">
              <a:buFontTx/>
              <a:buChar char="-"/>
            </a:pPr>
            <a:r>
              <a:rPr lang="en-US" sz="1400" b="1" dirty="0">
                <a:solidFill>
                  <a:srgbClr val="C00000"/>
                </a:solidFill>
              </a:rPr>
              <a:t>Webinar </a:t>
            </a:r>
            <a:r>
              <a:rPr lang="en-US" sz="1400" b="1" dirty="0">
                <a:solidFill>
                  <a:srgbClr val="C00000"/>
                </a:solidFill>
              </a:rPr>
              <a:t>Videos and Slides: </a:t>
            </a:r>
            <a:r>
              <a:rPr lang="en-US" sz="1400" dirty="0"/>
              <a:t>A wide array of topics related to integrated circuits </a:t>
            </a:r>
            <a:endParaRPr lang="en-US" sz="1400" b="1" dirty="0"/>
          </a:p>
          <a:p>
            <a:pPr marL="342891" indent="-342891">
              <a:buFontTx/>
              <a:buChar char="-"/>
            </a:pPr>
            <a:r>
              <a:rPr lang="en-US" sz="1400" b="1" dirty="0">
                <a:solidFill>
                  <a:srgbClr val="C00000"/>
                </a:solidFill>
              </a:rPr>
              <a:t>Short Courses and Tutorials: </a:t>
            </a:r>
            <a:r>
              <a:rPr lang="en-US" sz="1400" dirty="0"/>
              <a:t>Presentations from past years of ISSCC</a:t>
            </a:r>
            <a:endParaRPr lang="en-US" sz="1400" b="1" dirty="0"/>
          </a:p>
          <a:p>
            <a:pPr marL="342891" indent="-342891">
              <a:buFontTx/>
              <a:buChar char="-"/>
            </a:pPr>
            <a:r>
              <a:rPr lang="en-US" sz="1400" b="1" dirty="0">
                <a:solidFill>
                  <a:srgbClr val="C00000"/>
                </a:solidFill>
              </a:rPr>
              <a:t>CONFedu Series: </a:t>
            </a:r>
            <a:r>
              <a:rPr lang="en-US" sz="1400" dirty="0"/>
              <a:t>10-minute talks from SSCS-sponsored conferences</a:t>
            </a:r>
          </a:p>
          <a:p>
            <a:pPr marL="342891" indent="-342891">
              <a:buFontTx/>
              <a:buChar char="-"/>
            </a:pPr>
            <a:r>
              <a:rPr lang="en-US" sz="1400" b="1" dirty="0">
                <a:solidFill>
                  <a:srgbClr val="C00000"/>
                </a:solidFill>
              </a:rPr>
              <a:t>SSCSedu Lectures: </a:t>
            </a:r>
            <a:r>
              <a:rPr lang="en-US" sz="1400" dirty="0"/>
              <a:t>Short courses that are free to Society Members. Behzad Razavi’s Lecture on Noise now available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30636" y="5165181"/>
            <a:ext cx="571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/>
              </a:rPr>
              <a:t>www.resourcecenter.sscs.ieee.org</a:t>
            </a:r>
            <a:r>
              <a:rPr lang="en-US" b="1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35" y="2154115"/>
            <a:ext cx="6051816" cy="225962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34310" y="522289"/>
            <a:ext cx="703266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kern="0" dirty="0">
                <a:solidFill>
                  <a:srgbClr val="C00000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IEEE Solid-State Circuits Society is Proud to Sponsor These Prestigious Conferences</a:t>
            </a:r>
          </a:p>
        </p:txBody>
      </p:sp>
      <p:pic>
        <p:nvPicPr>
          <p:cNvPr id="16393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9914"/>
            <a:ext cx="19970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928960" y="5585561"/>
            <a:ext cx="6673851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rgbClr val="C00000"/>
                </a:solidFill>
              </a:rPr>
              <a:t>Join SSCS today to take advantage of discounted rates for these conferences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45" y="3575938"/>
            <a:ext cx="3605856" cy="14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44" y="1770767"/>
            <a:ext cx="2584957" cy="134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40" y="3046578"/>
            <a:ext cx="1936296" cy="1999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290" y="1894510"/>
            <a:ext cx="3271351" cy="881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0129" y="3366262"/>
            <a:ext cx="1950293" cy="166525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81056" y="429927"/>
            <a:ext cx="6629400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kern="0" dirty="0">
                <a:solidFill>
                  <a:srgbClr val="005582"/>
                </a:solidFill>
                <a:latin typeface="Verdana"/>
                <a:ea typeface="ＭＳ Ｐゴシック" pitchFamily="-112" charset="-128"/>
                <a:cs typeface="ＭＳ Ｐゴシック" pitchFamily="-112" charset="-128"/>
              </a:rPr>
              <a:t>IEEE Solid-State Circuits Society</a:t>
            </a:r>
          </a:p>
          <a:p>
            <a:pPr eaLnBrk="0" hangingPunct="0">
              <a:defRPr/>
            </a:pPr>
            <a:r>
              <a:rPr lang="en-US" b="1" kern="0" dirty="0">
                <a:solidFill>
                  <a:srgbClr val="005582"/>
                </a:solidFill>
                <a:latin typeface="Verdana"/>
                <a:ea typeface="ＭＳ Ｐゴシック" pitchFamily="-112" charset="-128"/>
                <a:cs typeface="ＭＳ Ｐゴシック" pitchFamily="-112" charset="-128"/>
              </a:rPr>
              <a:t>Flagship Publications</a:t>
            </a:r>
          </a:p>
        </p:txBody>
      </p:sp>
      <p:pic>
        <p:nvPicPr>
          <p:cNvPr id="16393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7" y="113006"/>
            <a:ext cx="1708423" cy="148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332053" y="5672287"/>
            <a:ext cx="472193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C00000"/>
                </a:solidFill>
              </a:rPr>
              <a:t>Join SSCS today to </a:t>
            </a:r>
          </a:p>
          <a:p>
            <a:pPr algn="ctr" eaLnBrk="1" hangingPunct="1"/>
            <a:r>
              <a:rPr lang="en-US" sz="1600" b="1" dirty="0">
                <a:solidFill>
                  <a:srgbClr val="C00000"/>
                </a:solidFill>
              </a:rPr>
              <a:t>get these publications as part of your member benefits.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427" y="1576436"/>
            <a:ext cx="491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1600" b="1" dirty="0"/>
              <a:t>Journal of </a:t>
            </a:r>
            <a:r>
              <a:rPr lang="en-US" sz="1600" b="1" dirty="0"/>
              <a:t>Solid-State </a:t>
            </a:r>
            <a:r>
              <a:rPr lang="en-US" sz="1600" b="1" dirty="0"/>
              <a:t>Circuits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1600" b="1" dirty="0"/>
              <a:t>Solid-State Circuits Magazine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428" y="2192613"/>
            <a:ext cx="5021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1600" b="1" dirty="0"/>
              <a:t>IEEE </a:t>
            </a:r>
            <a:r>
              <a:rPr lang="en-US" sz="1600" b="1" dirty="0"/>
              <a:t>Journal of Exploratory </a:t>
            </a:r>
          </a:p>
          <a:p>
            <a:r>
              <a:rPr lang="en-US" sz="1600" b="1" dirty="0"/>
              <a:t>     Solid-State Computational  Devices</a:t>
            </a:r>
            <a:br>
              <a:rPr lang="en-US" sz="1600" b="1" dirty="0"/>
            </a:br>
            <a:r>
              <a:rPr lang="en-US" sz="1600" b="1" dirty="0"/>
              <a:t>     and Circuits (JXCDC)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1600" b="1" dirty="0"/>
              <a:t>Solid-State </a:t>
            </a:r>
            <a:r>
              <a:rPr lang="en-US" sz="1600" b="1" dirty="0"/>
              <a:t>Circuits Letters (SSC-L</a:t>
            </a:r>
            <a:r>
              <a:rPr lang="en-US" sz="1600" b="1" dirty="0"/>
              <a:t>)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1600" b="1" dirty="0"/>
              <a:t>RFIC Virtual </a:t>
            </a:r>
            <a:r>
              <a:rPr lang="en-US" sz="1600" b="1" dirty="0"/>
              <a:t>Journal </a:t>
            </a:r>
            <a:endParaRPr lang="en-US" sz="1600" b="1" dirty="0"/>
          </a:p>
        </p:txBody>
      </p:sp>
      <p:pic>
        <p:nvPicPr>
          <p:cNvPr id="2051" name="Picture 3" descr="Z:\Solid State Circuits Society\PUBLICATIONS\JxCDC\JxCDC CFP December 2014\JxCDC banner-r-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53" y="3989080"/>
            <a:ext cx="3741253" cy="177557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Shot 2016-01-25 at 12.11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6" y="4093613"/>
            <a:ext cx="3730045" cy="141661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38" y="1549192"/>
            <a:ext cx="1351666" cy="18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45" y="4239872"/>
            <a:ext cx="1502796" cy="126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r="3916" b="32554"/>
          <a:stretch/>
        </p:blipFill>
        <p:spPr>
          <a:xfrm>
            <a:off x="5766892" y="1523322"/>
            <a:ext cx="1565894" cy="2044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6864" y="1549192"/>
            <a:ext cx="1363706" cy="184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1521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597" y="5882016"/>
            <a:ext cx="4667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Over </a:t>
            </a:r>
            <a:r>
              <a:rPr lang="en-US" sz="1400" b="1" dirty="0">
                <a:solidFill>
                  <a:srgbClr val="C00000"/>
                </a:solidFill>
              </a:rPr>
              <a:t>110 </a:t>
            </a:r>
            <a:r>
              <a:rPr lang="en-US" sz="1400" b="1" dirty="0">
                <a:solidFill>
                  <a:srgbClr val="C00000"/>
                </a:solidFill>
              </a:rPr>
              <a:t>Chapters Around the World 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200" b="1" i="1" dirty="0">
                <a:solidFill>
                  <a:srgbClr val="C00000"/>
                </a:solidFill>
              </a:rPr>
              <a:t>Join and </a:t>
            </a:r>
            <a:r>
              <a:rPr lang="en-US" sz="1200" b="1" i="1" dirty="0">
                <a:solidFill>
                  <a:srgbClr val="C00000"/>
                </a:solidFill>
              </a:rPr>
              <a:t>participate </a:t>
            </a:r>
            <a:r>
              <a:rPr lang="en-US" sz="1200" b="1" i="1" dirty="0">
                <a:solidFill>
                  <a:srgbClr val="C00000"/>
                </a:solidFill>
              </a:rPr>
              <a:t>in your local </a:t>
            </a:r>
            <a:r>
              <a:rPr lang="en-US" sz="1100" b="1" i="1" dirty="0">
                <a:solidFill>
                  <a:srgbClr val="C00000"/>
                </a:solidFill>
              </a:rPr>
              <a:t>Chapter</a:t>
            </a:r>
            <a:endParaRPr lang="en-US" sz="1200" b="1" i="1" dirty="0">
              <a:solidFill>
                <a:srgbClr val="C000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16" y="183057"/>
            <a:ext cx="1537362" cy="133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0388" y="547060"/>
            <a:ext cx="7001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SSCS Chapter-based Conferences and Workshops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6" y="1518456"/>
            <a:ext cx="2755999" cy="1195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969" y="3085279"/>
            <a:ext cx="4879732" cy="1479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83" y="4871953"/>
            <a:ext cx="3215571" cy="1256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497" y="1169038"/>
            <a:ext cx="1793920" cy="1676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597" y="1303993"/>
            <a:ext cx="3696104" cy="16610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6000" y="4085739"/>
            <a:ext cx="2132417" cy="143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1614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EEE_2010slogan_template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IEEE_2010slogan_template</Template>
  <TotalTime>8036</TotalTime>
  <Words>204</Words>
  <Application>Microsoft Office PowerPoint</Application>
  <PresentationFormat>On-screen Show (4:3)</PresentationFormat>
  <Paragraphs>35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MS PGothic</vt:lpstr>
      <vt:lpstr>MS PGothic</vt:lpstr>
      <vt:lpstr>Arial</vt:lpstr>
      <vt:lpstr>Calibri</vt:lpstr>
      <vt:lpstr>Lucida Grande</vt:lpstr>
      <vt:lpstr>Verdana</vt:lpstr>
      <vt:lpstr>Wingdings</vt:lpstr>
      <vt:lpstr>IEEE_2010slogan_template</vt:lpstr>
      <vt:lpstr>IEEE_customSlides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adurniak</dc:creator>
  <cp:lastModifiedBy>Abira Sengupta</cp:lastModifiedBy>
  <cp:revision>623</cp:revision>
  <cp:lastPrinted>2015-01-08T18:34:19Z</cp:lastPrinted>
  <dcterms:created xsi:type="dcterms:W3CDTF">2011-11-16T12:05:12Z</dcterms:created>
  <dcterms:modified xsi:type="dcterms:W3CDTF">2019-03-27T14:58:49Z</dcterms:modified>
</cp:coreProperties>
</file>